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7"/>
  </p:notesMasterIdLst>
  <p:handoutMasterIdLst>
    <p:handoutMasterId r:id="rId28"/>
  </p:handoutMasterIdLst>
  <p:sldIdLst>
    <p:sldId id="293" r:id="rId2"/>
    <p:sldId id="272" r:id="rId3"/>
    <p:sldId id="278" r:id="rId4"/>
    <p:sldId id="279" r:id="rId5"/>
    <p:sldId id="257" r:id="rId6"/>
    <p:sldId id="261" r:id="rId7"/>
    <p:sldId id="259" r:id="rId8"/>
    <p:sldId id="260" r:id="rId9"/>
    <p:sldId id="289" r:id="rId10"/>
    <p:sldId id="288" r:id="rId11"/>
    <p:sldId id="258" r:id="rId12"/>
    <p:sldId id="262" r:id="rId13"/>
    <p:sldId id="264" r:id="rId14"/>
    <p:sldId id="280" r:id="rId15"/>
    <p:sldId id="265" r:id="rId16"/>
    <p:sldId id="266" r:id="rId17"/>
    <p:sldId id="283" r:id="rId18"/>
    <p:sldId id="291" r:id="rId19"/>
    <p:sldId id="267" r:id="rId20"/>
    <p:sldId id="269" r:id="rId21"/>
    <p:sldId id="282" r:id="rId22"/>
    <p:sldId id="285" r:id="rId23"/>
    <p:sldId id="286" r:id="rId24"/>
    <p:sldId id="292" r:id="rId25"/>
    <p:sldId id="29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1A64AC"/>
    <a:srgbClr val="625E79"/>
    <a:srgbClr val="000B0F"/>
    <a:srgbClr val="A5B4CC"/>
    <a:srgbClr val="740609"/>
    <a:srgbClr val="F0F0F0"/>
    <a:srgbClr val="8A77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87074" autoAdjust="0"/>
  </p:normalViewPr>
  <p:slideViewPr>
    <p:cSldViewPr>
      <p:cViewPr>
        <p:scale>
          <a:sx n="124" d="100"/>
          <a:sy n="124" d="100"/>
        </p:scale>
        <p:origin x="972" y="-22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3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1F96E2-D47E-47A2-AD5D-96AECECE3DE2}" type="datetimeFigureOut">
              <a:rPr lang="en-US" smtClean="0"/>
              <a:t>2/20/2020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JI Youth (Women Wing)</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7026C6-5754-44B4-B8B9-22A248D12598}" type="slidenum">
              <a:rPr lang="en-US" smtClean="0"/>
              <a:t>‹#›</a:t>
            </a:fld>
            <a:endParaRPr lang="en-US"/>
          </a:p>
        </p:txBody>
      </p:sp>
    </p:spTree>
    <p:extLst>
      <p:ext uri="{BB962C8B-B14F-4D97-AF65-F5344CB8AC3E}">
        <p14:creationId xmlns:p14="http://schemas.microsoft.com/office/powerpoint/2010/main" val="36581618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787ABF-12AA-456E-A93D-9EF86CAE7652}" type="datetimeFigureOut">
              <a:rPr lang="en-US" smtClean="0"/>
              <a:t>2/20/2020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JI Youth (Women Wing)</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9B3EF1-DE61-4368-892A-AD8B4C511438}" type="slidenum">
              <a:rPr lang="en-US" smtClean="0"/>
              <a:t>‹#›</a:t>
            </a:fld>
            <a:endParaRPr lang="en-US"/>
          </a:p>
        </p:txBody>
      </p:sp>
    </p:spTree>
    <p:extLst>
      <p:ext uri="{BB962C8B-B14F-4D97-AF65-F5344CB8AC3E}">
        <p14:creationId xmlns:p14="http://schemas.microsoft.com/office/powerpoint/2010/main" val="195804397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tanzil.net/#87:14"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29B3EF1-DE61-4368-892A-AD8B4C511438}" type="slidenum">
              <a:rPr lang="en-US" smtClean="0"/>
              <a:t>2</a:t>
            </a:fld>
            <a:endParaRPr lang="en-US"/>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1179081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600" dirty="0" smtClean="0">
                <a:latin typeface="Jameel Noori Nastaleeq" panose="02000503000000020004" pitchFamily="2" charset="-78"/>
                <a:cs typeface="Jameel Noori Nastaleeq" panose="02000503000000020004" pitchFamily="2" charset="-78"/>
              </a:rPr>
              <a:t>قسم کیوں کھائی گئی ہے ؟ </a:t>
            </a:r>
          </a:p>
          <a:p>
            <a:pPr algn="r" rtl="1"/>
            <a:r>
              <a:rPr lang="ur-PK" sz="1600" dirty="0" smtClean="0">
                <a:latin typeface="Jameel Noori Nastaleeq" panose="02000503000000020004" pitchFamily="2" charset="-78"/>
                <a:cs typeface="Jameel Noori Nastaleeq" panose="02000503000000020004" pitchFamily="2" charset="-78"/>
              </a:rPr>
              <a:t>جو بات آگے کہی</a:t>
            </a:r>
            <a:r>
              <a:rPr lang="ur-PK" sz="1600" baseline="0" dirty="0" smtClean="0">
                <a:latin typeface="Jameel Noori Nastaleeq" panose="02000503000000020004" pitchFamily="2" charset="-78"/>
                <a:cs typeface="Jameel Noori Nastaleeq" panose="02000503000000020004" pitchFamily="2" charset="-78"/>
              </a:rPr>
              <a:t> جا رہی ہے اس کی اہمیت سمجھانے کے لئے 7 چیزوں کی قسم کھائی ہے  </a:t>
            </a:r>
            <a:endParaRPr lang="ur-PK" sz="1600" dirty="0" smtClean="0">
              <a:latin typeface="Jameel Noori Nastaleeq" panose="02000503000000020004" pitchFamily="2" charset="-78"/>
              <a:cs typeface="Jameel Noori Nastaleeq" panose="02000503000000020004" pitchFamily="2" charset="-78"/>
            </a:endParaRPr>
          </a:p>
          <a:p>
            <a:pPr algn="r" rtl="1"/>
            <a:r>
              <a:rPr lang="ur-PK" sz="1600" dirty="0" smtClean="0">
                <a:latin typeface="Jameel Noori Nastaleeq" panose="02000503000000020004" pitchFamily="2" charset="-78"/>
                <a:cs typeface="Jameel Noori Nastaleeq" panose="02000503000000020004" pitchFamily="2" charset="-78"/>
              </a:rPr>
              <a:t>اللہ</a:t>
            </a:r>
            <a:r>
              <a:rPr lang="ur-PK" sz="1600" baseline="0" dirty="0" smtClean="0">
                <a:latin typeface="Jameel Noori Nastaleeq" panose="02000503000000020004" pitchFamily="2" charset="-78"/>
                <a:cs typeface="Jameel Noori Nastaleeq" panose="02000503000000020004" pitchFamily="2" charset="-78"/>
              </a:rPr>
              <a:t> تعالیٰ کا یہ طریقہ ہے کہ جس حقیقت کو انسان کے ذہن نشین کرانا چاہتا ہے اس کو ارد گرد کی مثالوں سے سمجھاتا ہے اسی لئے اس آیت میں اللہ تعالیٰ نے دو دو چیزوں کو مثال دے کے سمجھایا ہے جو ایک دوسرے سے </a:t>
            </a:r>
            <a:r>
              <a:rPr lang="en-US" sz="1600" baseline="0" dirty="0" smtClean="0">
                <a:latin typeface="Jameel Noori Nastaleeq" panose="02000503000000020004" pitchFamily="2" charset="-78"/>
                <a:cs typeface="Jameel Noori Nastaleeq" panose="02000503000000020004" pitchFamily="2" charset="-78"/>
              </a:rPr>
              <a:t>opposite</a:t>
            </a:r>
            <a:r>
              <a:rPr lang="ur-PK" sz="1600" baseline="0" dirty="0" smtClean="0">
                <a:latin typeface="Jameel Noori Nastaleeq" panose="02000503000000020004" pitchFamily="2" charset="-78"/>
                <a:cs typeface="Jameel Noori Nastaleeq" panose="02000503000000020004" pitchFamily="2" charset="-78"/>
              </a:rPr>
              <a:t> ہیں مثلاً سورج کی دھوپ اور چاند ،رات اور دن، آسمان اور زمین ۔۔۔۔۔ یہ ساری چیزیں ایک دوسرے سے </a:t>
            </a:r>
            <a:r>
              <a:rPr lang="en-US" sz="1600" baseline="0" dirty="0" smtClean="0">
                <a:latin typeface="Jameel Noori Nastaleeq" panose="02000503000000020004" pitchFamily="2" charset="-78"/>
                <a:cs typeface="Jameel Noori Nastaleeq" panose="02000503000000020004" pitchFamily="2" charset="-78"/>
              </a:rPr>
              <a:t>opposite</a:t>
            </a:r>
            <a:r>
              <a:rPr lang="ur-PK" sz="1600" baseline="0" dirty="0" smtClean="0">
                <a:latin typeface="Jameel Noori Nastaleeq" panose="02000503000000020004" pitchFamily="2" charset="-78"/>
                <a:cs typeface="Jameel Noori Nastaleeq" panose="02000503000000020004" pitchFamily="2" charset="-78"/>
              </a:rPr>
              <a:t> ہیں اور کوئی یہ نہیں کہہ سکتا کہ سورج کی دھوپ نکلے یا رات کی تاریکی میں چاند کی کرنیں ہوں دونوں ایک ہی طرح کی چیزیں ہیں اور ان کے اثرات ایک ہی طرح کے ہوں گے جس طرح یہ بات غلط ہے اسی طرح یہ بات بھی غلط ہے کہ انسان چاہے نیکی کرے یا بدی کرے دونوں کے نتائج ایک جیسے ہوں گے ، اثرات ایک جیسے ہوں گے ۔۔ بلکل نہیں جس طرح رات اور دن میں فرق ہے اس ہی طرح نیکی اور بدی میں فرق ہے </a:t>
            </a:r>
            <a:endParaRPr lang="en-US"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29B3EF1-DE61-4368-892A-AD8B4C511438}" type="slidenum">
              <a:rPr lang="en-US" smtClean="0"/>
              <a:t>11</a:t>
            </a:fld>
            <a:endParaRPr lang="en-US"/>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3355925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600" baseline="0" dirty="0" smtClean="0">
                <a:latin typeface="Jameel Noori Nastaleeq" pitchFamily="2" charset="-78"/>
                <a:cs typeface="Jameel Noori Nastaleeq" pitchFamily="2" charset="-78"/>
              </a:rPr>
              <a:t>انسان دو چیزوں کا مرکب ہے روحانیت اور خواہشات ان دونوں تقاضوں پوراکرنے کا نام انسانیت</a:t>
            </a:r>
            <a:r>
              <a:rPr lang="en-US" sz="1600" baseline="0" dirty="0" smtClean="0">
                <a:latin typeface="Jameel Noori Nastaleeq" pitchFamily="2" charset="-78"/>
                <a:cs typeface="Jameel Noori Nastaleeq" pitchFamily="2" charset="-78"/>
              </a:rPr>
              <a:t> </a:t>
            </a:r>
            <a:r>
              <a:rPr lang="ur-PK" sz="1600" baseline="0" dirty="0" smtClean="0">
                <a:latin typeface="Jameel Noori Nastaleeq" pitchFamily="2" charset="-78"/>
                <a:cs typeface="Jameel Noori Nastaleeq" pitchFamily="2" charset="-78"/>
              </a:rPr>
              <a:t>ہے </a:t>
            </a:r>
            <a:endParaRPr lang="en-US" sz="1600" dirty="0" smtClean="0">
              <a:latin typeface="Jameel Noori Nastaleeq" pitchFamily="2" charset="-78"/>
              <a:cs typeface="Jameel Noori Nastaleeq" pitchFamily="2" charset="-78"/>
            </a:endParaRPr>
          </a:p>
          <a:p>
            <a:pPr algn="r" rtl="1"/>
            <a:r>
              <a:rPr lang="ur-PK" sz="1600" dirty="0" smtClean="0">
                <a:latin typeface="Jameel Noori Nastaleeq" pitchFamily="2" charset="-78"/>
                <a:cs typeface="Jameel Noori Nastaleeq" pitchFamily="2" charset="-78"/>
              </a:rPr>
              <a:t>اگر انسان کی فطرت میں </a:t>
            </a:r>
            <a:r>
              <a:rPr lang="ur-PK" sz="1600" baseline="0" dirty="0" smtClean="0">
                <a:latin typeface="Jameel Noori Nastaleeq" pitchFamily="2" charset="-78"/>
                <a:cs typeface="Jameel Noori Nastaleeq" pitchFamily="2" charset="-78"/>
              </a:rPr>
              <a:t> صر ف  برائی  رکھی جاتی تو انسان حیوانی اور جسمانی تقاضے پورے کرنے میں لگا رہتا اس کے پاس کوئی اختیار نہ ہوتا اور نہ ہی جوابدہی کا احساس ہوتا </a:t>
            </a:r>
          </a:p>
          <a:p>
            <a:pPr algn="r" rtl="1"/>
            <a:r>
              <a:rPr lang="ur-PK" sz="1600" baseline="0" dirty="0" smtClean="0">
                <a:latin typeface="Jameel Noori Nastaleeq" pitchFamily="2" charset="-78"/>
                <a:cs typeface="Jameel Noori Nastaleeq" pitchFamily="2" charset="-78"/>
              </a:rPr>
              <a:t>اگر صرف تقویٰ ہوتا تو حیوانی اور جسمانی تقاضے ہوتے ہی نہیں برائی کرنے کے قابل ہی نہیں ہوتا ، کوئی امتحان نہیں ہوتا ، نہ کوئی </a:t>
            </a:r>
            <a:r>
              <a:rPr lang="en-US" sz="1600" baseline="0" dirty="0" smtClean="0">
                <a:latin typeface="Jameel Noori Nastaleeq" pitchFamily="2" charset="-78"/>
                <a:cs typeface="Jameel Noori Nastaleeq" pitchFamily="2" charset="-78"/>
              </a:rPr>
              <a:t>willpower</a:t>
            </a:r>
            <a:r>
              <a:rPr lang="ur-PK" sz="1600" baseline="0" dirty="0" smtClean="0">
                <a:latin typeface="Jameel Noori Nastaleeq" pitchFamily="2" charset="-78"/>
                <a:cs typeface="Jameel Noori Nastaleeq" pitchFamily="2" charset="-78"/>
              </a:rPr>
              <a:t>ہوتی ، ایسی مخلوق صرف فرشتے ہی ہیں </a:t>
            </a:r>
          </a:p>
          <a:p>
            <a:pPr algn="r" rtl="1"/>
            <a:r>
              <a:rPr lang="ur-PK" sz="1600" baseline="0" dirty="0" smtClean="0">
                <a:latin typeface="Jameel Noori Nastaleeq" pitchFamily="2" charset="-78"/>
                <a:cs typeface="Jameel Noori Nastaleeq" pitchFamily="2" charset="-78"/>
              </a:rPr>
              <a:t>اللہ تعالیٰ نے انسان کو امتحان کے لئے پیدا کیا اس لئے اس کے اندر دونوں چیزیں رکھیں </a:t>
            </a:r>
          </a:p>
          <a:p>
            <a:pPr marL="342900" indent="-342900" algn="r" rtl="1">
              <a:buFont typeface="+mj-lt"/>
              <a:buAutoNum type="arabicPeriod"/>
            </a:pPr>
            <a:r>
              <a:rPr lang="ur-PK" sz="1600" baseline="0" dirty="0" smtClean="0">
                <a:latin typeface="Jameel Noori Nastaleeq" pitchFamily="2" charset="-78"/>
                <a:cs typeface="Jameel Noori Nastaleeq" pitchFamily="2" charset="-78"/>
              </a:rPr>
              <a:t> بعض افراد نفس کو بے لگام چھوڑ دیتے ہیں </a:t>
            </a:r>
          </a:p>
          <a:p>
            <a:pPr marL="342900" indent="-342900" algn="r" rtl="1">
              <a:buFont typeface="+mj-lt"/>
              <a:buAutoNum type="arabicPeriod"/>
            </a:pPr>
            <a:r>
              <a:rPr lang="ur-PK" sz="1600" baseline="0" dirty="0" smtClean="0">
                <a:latin typeface="Jameel Noori Nastaleeq" pitchFamily="2" charset="-78"/>
                <a:cs typeface="Jameel Noori Nastaleeq" pitchFamily="2" charset="-78"/>
              </a:rPr>
              <a:t> کچھ افراد اپنے اندر کے رجحانات کو اپنے فطری تقاضوں  اور نفس کے جائز مطالبات کو پوری طرح کچل دیتے ہیں ۔(جو کہ مقصود نہیں ہے )</a:t>
            </a:r>
          </a:p>
          <a:p>
            <a:pPr marL="342900" indent="-342900" algn="r" rtl="1">
              <a:buFont typeface="+mj-lt"/>
              <a:buAutoNum type="arabicPeriod"/>
            </a:pPr>
            <a:r>
              <a:rPr lang="ur-PK" sz="1600" baseline="0" dirty="0" smtClean="0">
                <a:latin typeface="Jameel Noori Nastaleeq" pitchFamily="2" charset="-78"/>
                <a:cs typeface="Jameel Noori Nastaleeq" pitchFamily="2" charset="-78"/>
              </a:rPr>
              <a:t> تیسرا گروہ جو ایسا ہے جو اپنے نفس کو کنٹرول کرتاہے خود پر قابو پاتا ہے اور جائز اور مناسب خواہشات کو مناسب مقدار میں پورا کرتا ہے ۔ </a:t>
            </a:r>
            <a:r>
              <a:rPr lang="ur-PK" sz="1600" b="1" baseline="0" dirty="0" smtClean="0">
                <a:latin typeface="Jameel Noori Nastaleeq" pitchFamily="2" charset="-78"/>
                <a:cs typeface="Jameel Noori Nastaleeq" pitchFamily="2" charset="-78"/>
              </a:rPr>
              <a:t>اس تیسرے رویہ کا نام تزکیہ نفس ہے </a:t>
            </a:r>
            <a:r>
              <a:rPr lang="ur-PK" sz="1600" baseline="0" dirty="0" smtClean="0">
                <a:latin typeface="Jameel Noori Nastaleeq" pitchFamily="2" charset="-78"/>
                <a:cs typeface="Jameel Noori Nastaleeq" pitchFamily="2" charset="-78"/>
              </a:rPr>
              <a:t>۔ </a:t>
            </a:r>
          </a:p>
          <a:p>
            <a:pPr marL="0" indent="0" algn="r" rtl="1">
              <a:buFont typeface="+mj-lt"/>
              <a:buNone/>
            </a:pPr>
            <a:r>
              <a:rPr lang="en-US" sz="1600" baseline="0" dirty="0" smtClean="0">
                <a:latin typeface="Jameel Noori Nastaleeq" pitchFamily="2" charset="-78"/>
                <a:cs typeface="Jameel Noori Nastaleeq" pitchFamily="2" charset="-78"/>
              </a:rPr>
              <a:t>At an  appropriate Time , with an appropriate dose )</a:t>
            </a:r>
            <a:r>
              <a:rPr lang="ur-PK" sz="1600" baseline="0" dirty="0" smtClean="0">
                <a:latin typeface="Jameel Noori Nastaleeq" pitchFamily="2" charset="-78"/>
                <a:cs typeface="Jameel Noori Nastaleeq" pitchFamily="2" charset="-78"/>
              </a:rPr>
              <a:t> )یہ تزکیہ نفس ہے </a:t>
            </a:r>
            <a:r>
              <a:rPr lang="en-US" sz="1600" baseline="0" dirty="0" smtClean="0">
                <a:latin typeface="Jameel Noori Nastaleeq" pitchFamily="2" charset="-78"/>
                <a:cs typeface="Jameel Noori Nastaleeq" pitchFamily="2" charset="-78"/>
              </a:rPr>
              <a:t>. </a:t>
            </a:r>
            <a:endParaRPr lang="ur-PK" sz="1600" baseline="0" dirty="0" smtClean="0">
              <a:latin typeface="Jameel Noori Nastaleeq" pitchFamily="2" charset="-78"/>
              <a:cs typeface="Jameel Noori Nastaleeq" pitchFamily="2" charset="-78"/>
            </a:endParaRPr>
          </a:p>
          <a:p>
            <a:pPr algn="r" rtl="1"/>
            <a:r>
              <a:rPr lang="ur-PK" sz="1600" baseline="0" dirty="0" smtClean="0">
                <a:latin typeface="Jameel Noori Nastaleeq" pitchFamily="2" charset="-78"/>
                <a:cs typeface="Jameel Noori Nastaleeq" pitchFamily="2" charset="-78"/>
              </a:rPr>
              <a:t>تزکیہ نفس سے مراد نفس کشی نہیں ہے نفس کو اتنا کچلنا نہیں چاہیئے کہ اس کی تمام خواہشات مر جائیں بلکہ خواہشات کو کنٹرول کرتے ہوئے اللہ کی مرضی کے مطابق چلنا تزکیہ نفس ہے اور انسان کی معراج یہی ہے کہ وہ اپنے نفس کو اللہ کے تابع بنائے ۔ </a:t>
            </a:r>
          </a:p>
        </p:txBody>
      </p:sp>
      <p:sp>
        <p:nvSpPr>
          <p:cNvPr id="4" name="Slide Number Placeholder 3"/>
          <p:cNvSpPr>
            <a:spLocks noGrp="1"/>
          </p:cNvSpPr>
          <p:nvPr>
            <p:ph type="sldNum" sz="quarter" idx="10"/>
          </p:nvPr>
        </p:nvSpPr>
        <p:spPr/>
        <p:txBody>
          <a:bodyPr/>
          <a:lstStyle/>
          <a:p>
            <a:fld id="{C29B3EF1-DE61-4368-892A-AD8B4C511438}" type="slidenum">
              <a:rPr lang="en-US" smtClean="0"/>
              <a:t>12</a:t>
            </a:fld>
            <a:endParaRPr lang="en-US"/>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2870602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600" baseline="0" dirty="0" smtClean="0">
                <a:latin typeface="Jameel Noori Nastaleeq" pitchFamily="2" charset="-78"/>
                <a:cs typeface="Jameel Noori Nastaleeq" pitchFamily="2" charset="-78"/>
              </a:rPr>
              <a:t>نیکی اور بدی کی یہ  </a:t>
            </a:r>
            <a:r>
              <a:rPr lang="en-US" sz="1600" baseline="0" dirty="0" smtClean="0">
                <a:latin typeface="Jameel Noori Nastaleeq" pitchFamily="2" charset="-78"/>
                <a:cs typeface="Jameel Noori Nastaleeq" pitchFamily="2" charset="-78"/>
              </a:rPr>
              <a:t>tug of war </a:t>
            </a:r>
            <a:r>
              <a:rPr lang="ur-PK" sz="1600" baseline="0" dirty="0" smtClean="0">
                <a:latin typeface="Jameel Noori Nastaleeq" pitchFamily="2" charset="-78"/>
                <a:cs typeface="Jameel Noori Nastaleeq" pitchFamily="2" charset="-78"/>
              </a:rPr>
              <a:t>انسان کے اندر مسلسل چلتی رہتی ہے آج ہم سیکھیں گے کہ بدی پر کیسے غالب آیا جائے  اور یہی ہمارا امتحان ہے ۔ نیکی کا جذبہ ہمیں آگے بڑھنے پر اکساتا ہے اور دوسری طرف فجور اس کو روک رہا ہوتا ہے </a:t>
            </a:r>
          </a:p>
          <a:p>
            <a:endParaRPr lang="en-US" sz="1600" dirty="0" smtClean="0">
              <a:solidFill>
                <a:schemeClr val="tx2"/>
              </a:solidFill>
            </a:endParaRPr>
          </a:p>
          <a:p>
            <a:r>
              <a:rPr lang="en-US" sz="1600" dirty="0" smtClean="0">
                <a:solidFill>
                  <a:schemeClr val="tx2"/>
                </a:solidFill>
              </a:rPr>
              <a:t>While opening </a:t>
            </a:r>
            <a:r>
              <a:rPr lang="en-US" sz="1600" dirty="0" err="1" smtClean="0">
                <a:solidFill>
                  <a:schemeClr val="tx2"/>
                </a:solidFill>
              </a:rPr>
              <a:t>Instagram</a:t>
            </a:r>
            <a:r>
              <a:rPr lang="en-US" sz="1600" dirty="0" smtClean="0">
                <a:solidFill>
                  <a:schemeClr val="tx2"/>
                </a:solidFill>
              </a:rPr>
              <a:t>, I went through the vulgar video, what can I do?</a:t>
            </a:r>
          </a:p>
          <a:p>
            <a:r>
              <a:rPr lang="en-US" sz="1600" dirty="0" smtClean="0">
                <a:solidFill>
                  <a:schemeClr val="tx2"/>
                </a:solidFill>
              </a:rPr>
              <a:t>Passing by I have waste in my hand , what can I do?</a:t>
            </a:r>
          </a:p>
          <a:p>
            <a:r>
              <a:rPr lang="en-US" sz="1600" dirty="0" smtClean="0">
                <a:solidFill>
                  <a:schemeClr val="tx2"/>
                </a:solidFill>
              </a:rPr>
              <a:t>I have a dispute with my sibling , what can I do?</a:t>
            </a:r>
          </a:p>
          <a:p>
            <a:r>
              <a:rPr lang="en-US" sz="1600" dirty="0" smtClean="0">
                <a:solidFill>
                  <a:schemeClr val="tx2"/>
                </a:solidFill>
              </a:rPr>
              <a:t>Its </a:t>
            </a:r>
            <a:r>
              <a:rPr lang="en-US" sz="1600" dirty="0" err="1" smtClean="0">
                <a:solidFill>
                  <a:schemeClr val="tx2"/>
                </a:solidFill>
              </a:rPr>
              <a:t>namaz</a:t>
            </a:r>
            <a:r>
              <a:rPr lang="en-US" sz="1600" dirty="0" smtClean="0">
                <a:solidFill>
                  <a:schemeClr val="tx2"/>
                </a:solidFill>
              </a:rPr>
              <a:t> time , I am playing games , what can I do?</a:t>
            </a:r>
          </a:p>
          <a:p>
            <a:pPr algn="r" rtl="1"/>
            <a:endParaRPr lang="en-US" sz="1600" dirty="0">
              <a:latin typeface="Jameel Noori Nastaleeq" pitchFamily="2" charset="-78"/>
              <a:cs typeface="Jameel Noori Nastaleeq" pitchFamily="2" charset="-78"/>
            </a:endParaRPr>
          </a:p>
        </p:txBody>
      </p:sp>
      <p:sp>
        <p:nvSpPr>
          <p:cNvPr id="4" name="Slide Number Placeholder 3"/>
          <p:cNvSpPr>
            <a:spLocks noGrp="1"/>
          </p:cNvSpPr>
          <p:nvPr>
            <p:ph type="sldNum" sz="quarter" idx="10"/>
          </p:nvPr>
        </p:nvSpPr>
        <p:spPr/>
        <p:txBody>
          <a:bodyPr/>
          <a:lstStyle/>
          <a:p>
            <a:fld id="{C29B3EF1-DE61-4368-892A-AD8B4C511438}" type="slidenum">
              <a:rPr lang="en-US" smtClean="0"/>
              <a:t>13</a:t>
            </a:fld>
            <a:endParaRPr lang="en-US"/>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350826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600" dirty="0" smtClean="0">
                <a:latin typeface="Jameel Noori Nastaleeq" pitchFamily="2" charset="-78"/>
                <a:cs typeface="Jameel Noori Nastaleeq" pitchFamily="2" charset="-78"/>
              </a:rPr>
              <a:t>تزکیہ کا لغوی مفہوم یہ ہے کہ کسی شے کو صاف ستھرا بنایا جائے اور اس کو نشوونما دے کر پروان چڑھایا جائے اور اصطلاح میں تزکیہ کا مطلب یہ ہے کہ اپنے آپ کو غلط ، رجحانات ،میلانات اور اعمال سے ہٹا کر نیکی اور خدا ترسی کی راہ پر ڈالا جائے ۔ تزکیہ نفس کی مہم قدرتی طور پر دو حصوں میں بٹ جاتی ہے </a:t>
            </a:r>
          </a:p>
          <a:p>
            <a:pPr algn="r" rtl="1"/>
            <a:r>
              <a:rPr lang="ur-PK" sz="1600" dirty="0" smtClean="0">
                <a:latin typeface="Jameel Noori Nastaleeq" pitchFamily="2" charset="-78"/>
                <a:cs typeface="Jameel Noori Nastaleeq" pitchFamily="2" charset="-78"/>
              </a:rPr>
              <a:t>1۔ اپنا جائزہ</a:t>
            </a:r>
            <a:r>
              <a:rPr lang="ur-PK" sz="1600" baseline="0" dirty="0" smtClean="0">
                <a:latin typeface="Jameel Noori Nastaleeq" pitchFamily="2" charset="-78"/>
                <a:cs typeface="Jameel Noori Nastaleeq" pitchFamily="2" charset="-78"/>
              </a:rPr>
              <a:t> لے کر </a:t>
            </a:r>
            <a:r>
              <a:rPr lang="ur-PK" sz="1600" dirty="0" smtClean="0">
                <a:latin typeface="Jameel Noori Nastaleeq" pitchFamily="2" charset="-78"/>
                <a:cs typeface="Jameel Noori Nastaleeq" pitchFamily="2" charset="-78"/>
              </a:rPr>
              <a:t>دیکھنا کہ ہم میں کیا کیا برائیاں ہیں اور پھر انہیں دور کرنے کی کوشش کرنا۔</a:t>
            </a:r>
          </a:p>
          <a:p>
            <a:pPr algn="r" rtl="1"/>
            <a:r>
              <a:rPr lang="ur-PK" sz="1600" dirty="0" smtClean="0">
                <a:latin typeface="Jameel Noori Nastaleeq" pitchFamily="2" charset="-78"/>
                <a:cs typeface="Jameel Noori Nastaleeq" pitchFamily="2" charset="-78"/>
              </a:rPr>
              <a:t>2۔  ہم میں کیا کیا اچھائیاں نہیں ہیں اور پھر انہیں اپنے اندر پیدا کرنے کے لئے جدو جہد کرنا۔ </a:t>
            </a:r>
          </a:p>
          <a:p>
            <a:pPr algn="r" rtl="1"/>
            <a:endParaRPr lang="ur-PK" sz="1600" dirty="0" smtClean="0">
              <a:latin typeface="Jameel Noori Nastaleeq" pitchFamily="2" charset="-78"/>
              <a:cs typeface="Jameel Noori Nastaleeq" pitchFamily="2" charset="-78"/>
            </a:endParaRPr>
          </a:p>
          <a:p>
            <a:pPr algn="r" rtl="1"/>
            <a:r>
              <a:rPr lang="ur-PK" sz="1600" dirty="0" smtClean="0">
                <a:latin typeface="Jameel Noori Nastaleeq" pitchFamily="2" charset="-78"/>
                <a:cs typeface="Jameel Noori Nastaleeq" pitchFamily="2" charset="-78"/>
              </a:rPr>
              <a:t>جو عقل مند شخص اس مہم کا بیڑا اٹھا لے کہ اپنے نفس سے برائیاں دور کروں اور اس میں اچھائیاں پیدا کروں ،اس کے لیے سب سے زیادہ ضروری بات یہ ہے کہ  وہ جان</a:t>
            </a:r>
            <a:r>
              <a:rPr lang="ur-PK" sz="1600" baseline="0" dirty="0" smtClean="0">
                <a:latin typeface="Jameel Noori Nastaleeq" pitchFamily="2" charset="-78"/>
                <a:cs typeface="Jameel Noori Nastaleeq" pitchFamily="2" charset="-78"/>
              </a:rPr>
              <a:t> لے کہ </a:t>
            </a:r>
            <a:r>
              <a:rPr lang="ur-PK" sz="1600" dirty="0" smtClean="0">
                <a:latin typeface="Jameel Noori Nastaleeq" pitchFamily="2" charset="-78"/>
                <a:cs typeface="Jameel Noori Nastaleeq" pitchFamily="2" charset="-78"/>
              </a:rPr>
              <a:t>کون سے اعمال ہیں جو مجھے اس مہم میں کامیاب ہونے میں امداد دے سکتے ہیں اور وہ کون کون سے فعل ہیں جن کو اگر چھوڑا نہ گیا تو یہ مہم کبھی بھی سر نہ ہو سکے گی </a:t>
            </a:r>
          </a:p>
          <a:p>
            <a:pPr algn="r" rtl="1"/>
            <a:r>
              <a:rPr lang="ur-PK" sz="1600" baseline="0" dirty="0" smtClean="0">
                <a:latin typeface="Jameel Noori Nastaleeq" pitchFamily="2" charset="-78"/>
                <a:cs typeface="Jameel Noori Nastaleeq" pitchFamily="2" charset="-78"/>
              </a:rPr>
              <a:t>مارکیٹ سے سبزی لے کر آتے ہیں تو کس طرح بناتے ہیں کیا ایسے ہی ڈال دیتے ہیں ؟ یا اس کو دھوتے ، چھیلتے اور کاٹتے اور پکاتے ہیں بلکل اسی طرح محاسبہ نفس</a:t>
            </a:r>
            <a:r>
              <a:rPr lang="en-US" sz="1600" baseline="0" dirty="0" smtClean="0">
                <a:latin typeface="Jameel Noori Nastaleeq" pitchFamily="2" charset="-78"/>
                <a:cs typeface="Jameel Noori Nastaleeq" pitchFamily="2" charset="-78"/>
              </a:rPr>
              <a:t>(self analysis)</a:t>
            </a:r>
            <a:r>
              <a:rPr lang="ur-PK" sz="1600" baseline="0" dirty="0" smtClean="0">
                <a:latin typeface="Jameel Noori Nastaleeq" pitchFamily="2" charset="-78"/>
                <a:cs typeface="Jameel Noori Nastaleeq" pitchFamily="2" charset="-78"/>
              </a:rPr>
              <a:t> کے ذریعے اپنے آپ کو  دھوئیں چھیلیں اور تذکیہ کے لئے تیار کریں</a:t>
            </a:r>
          </a:p>
          <a:p>
            <a:pPr algn="r" rtl="1"/>
            <a:endParaRPr lang="en-US" sz="1600" dirty="0">
              <a:latin typeface="Jameel Noori Nastaleeq" pitchFamily="2" charset="-78"/>
              <a:cs typeface="Jameel Noori Nastaleeq" pitchFamily="2" charset="-78"/>
            </a:endParaRPr>
          </a:p>
        </p:txBody>
      </p:sp>
      <p:sp>
        <p:nvSpPr>
          <p:cNvPr id="4" name="Slide Number Placeholder 3"/>
          <p:cNvSpPr>
            <a:spLocks noGrp="1"/>
          </p:cNvSpPr>
          <p:nvPr>
            <p:ph type="sldNum" sz="quarter" idx="10"/>
          </p:nvPr>
        </p:nvSpPr>
        <p:spPr/>
        <p:txBody>
          <a:bodyPr/>
          <a:lstStyle/>
          <a:p>
            <a:fld id="{C29B3EF1-DE61-4368-892A-AD8B4C511438}" type="slidenum">
              <a:rPr lang="en-US" smtClean="0"/>
              <a:t>14</a:t>
            </a:fld>
            <a:endParaRPr lang="en-US"/>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688851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Jameel Noori Nastaleeq" panose="02000503000000020004" pitchFamily="2" charset="-78"/>
              </a:rPr>
              <a:t>حدیث مبارکہ ہے کہ رسول اکرم صلّی اللہ علیہ وسلم نے صحابہ کرام رضی اللہ عنہم سے ایک سوال فرمایا</a:t>
            </a:r>
            <a:r>
              <a:rPr kumimoji="0" lang="ar-SA"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Jameel Noori Nastaleeq" panose="02000503000000020004" pitchFamily="2" charset="-78"/>
              </a:rPr>
              <a:t> کہ ایسے رفیق کے بارے میں تمہارا کیا خیال ہے جس کا </a:t>
            </a:r>
            <a:r>
              <a:rPr kumimoji="0" lang="ur-PK"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Jameel Noori Nastaleeq" panose="02000503000000020004" pitchFamily="2" charset="-78"/>
              </a:rPr>
              <a:t>حال </a:t>
            </a:r>
            <a:r>
              <a:rPr kumimoji="0" lang="ar-SA"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Jameel Noori Nastaleeq" panose="02000503000000020004" pitchFamily="2" charset="-78"/>
              </a:rPr>
              <a:t>یہ ہو کہ اگر اس کا اعزاز و اکرام کرو، کھانا کھلاؤ، کپڑے پہناؤ تو وہ تمہیں بلا اور مصیبت میں ڈال دے اور تم اگر اس کی توہین کرو، بھوکا ننگا رکھو تو وہ تمہارے ساتھ بھلائی کا معاملہ کرے؟ صحابہ کرام رضی اللہ عنہم نے عرض کیا یا رسول اللہ صلّی اللہ علیہ وسلم اس سے زیادہ برا تو دنیا میں ساتھی ہوہی نہیں سکتا۔ آپ صلّی اللہ علیہ وسلم نے فرمایا ”قسم ہے اس ذات کی جس کے قبضہ میں میری جان ہے </a:t>
            </a:r>
            <a:r>
              <a:rPr kumimoji="0" lang="ar-SA"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Jameel Noori Nastaleeq" panose="02000503000000020004" pitchFamily="2" charset="-78"/>
              </a:rPr>
              <a:t>کہ نفس جو تمہارے پہلو میں ہے، وہ ایسا ہی ساتھی ہے“۔</a:t>
            </a:r>
            <a:endParaRPr kumimoji="0" lang="en-US"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Jameel Noori Nastaleeq" panose="02000503000000020004" pitchFamily="2" charset="-78"/>
              </a:rPr>
              <a:t>ایک اور حدیث ہے کہ </a:t>
            </a:r>
            <a:r>
              <a:rPr kumimoji="0" lang="ar-SA"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Jameel Noori Nastaleeq" panose="02000503000000020004" pitchFamily="2" charset="-78"/>
              </a:rPr>
              <a:t>حضور اکرم صلّی اللہ علیہ وسلم نے ارشاد فرمایا کہ ”تمہارا سب سے بڑا دشمن خود تمہارا نفس ہے جو تمہیں برے کاموں میں مبتلا کرکے ذلیل و خوار کرتا ہے اور طرح طرح کی مصیبتوں میں مبتلا کردیتا ہے۔</a:t>
            </a:r>
            <a:r>
              <a:rPr kumimoji="0" lang="en-US" sz="16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Times New Roman" panose="02020603050405020304" pitchFamily="18" charset="0"/>
              </a:rPr>
              <a:t>“</a:t>
            </a:r>
            <a:endPar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ur-PK" sz="1600" b="1"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مدرّسہ حاضرین سے ڈسکشن کریں</a:t>
            </a: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سوال کریں نفس کی  بات ماننے</a:t>
            </a:r>
            <a:r>
              <a:rPr kumimoji="0" lang="en-US"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 </a:t>
            </a: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 میں کیا برائی ہے ؟ خواہشات نفس کو پورا کرنے سے کیوں منع کیا گیا ہے ؟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نفس ہم سے جو خواہشات کرتا ہے ان میں سے کچھ نا جائز ہوتی ہیں اور کچھ جائز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 نا جائز خواہش: نفس جب پھسلاتا ہے کہ  آج تو چھٹی کا دن ہے دل بھر کر سوؤں گی ، نماز بعد میں پڑھ لوں گی ہم نفس کی بات مان لیتے ہیں جو نفس کی خواہش ہو وہ ہماری خواہش بن جاتی ہے اس نفس کو کنٹرول کرنا ہے کہ اس کی بات نہ مانی جائے ۔۔۔ بیشک چھٹی کا دن ہے اور سونے کا دل ہے مگر نماز زیادہ اہم ہے، نماز لازمی پڑھنی ہے ۔۔۔ جب ہمت کر کے اٹھ جائیں اور نماز ادا کرلیں تو نفس کو شکست ہوتی اور دل کو خوشی ہوتی ہے</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اسی طرح نفس کی خواہش ہوتی ہے کہ ہماری تعریف ہو ،،۔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 </a:t>
            </a:r>
            <a:r>
              <a:rPr kumimoji="0" lang="en-US"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a:t>
            </a: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اب نفس اکساتا ہے کہ اپنی نیکیاں لوگوں کو بتاؤ</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 </a:t>
            </a:r>
            <a:r>
              <a:rPr kumimoji="0" lang="en-US"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a:t>
            </a: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کبھی کبھی کہتا ہے کہ وہ بھی کہہ دو جو کیا بھی نہیں۔(گھر کے کام میں حصہ کم لیں اور لوگوں کو بڑھا چڑھا کر بتائیں کہ میں تو سسرال میں اتنا کام کرتی ہوں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a:t>
            </a: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کبھی کہتا ہے حسین اور دلکش نظر آنے کے لئے ہر اس پابندی سے نکل آؤ جو اللہ نے لگائی ہیں، حجاب اتار دو ، دوپٹہ سائیڈ پر لٹکا لو ، فیٹنگ والی قمیض ہو، ٹائٹس پہن لیں ،ماڈرن لگیں گے ۔ </a:t>
            </a:r>
            <a:r>
              <a:rPr kumimoji="0" lang="en-US"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a:t>
            </a:r>
            <a:r>
              <a:rPr lang="ur-PK" sz="1600" dirty="0" smtClean="0">
                <a:effectLst/>
                <a:latin typeface="Calibri" panose="020F0502020204030204" pitchFamily="34" charset="0"/>
                <a:ea typeface="Calibri" panose="020F0502020204030204" pitchFamily="34" charset="0"/>
                <a:cs typeface="Jameel Noori Nastaleeq" panose="02000503000000020004" pitchFamily="2" charset="-78"/>
              </a:rPr>
              <a:t>میں اپنی اسٹڈی کیلئے سرچ کر رہی تھی ، ساتھ ہی غیر اخلاقی سائٹ کا آپشن آنے لگا ۔ میں کیوں رکوں ؟ ۔ تھوڑا سا دیکھنے میں کیا حرج ہے ؟ میں کون سا ان باتوں سے اثر قبول کرتی ہوں ؟ </a:t>
            </a:r>
            <a:endParaRPr lang="en-US" sz="1600" dirty="0" smtClean="0">
              <a:effectLst/>
              <a:latin typeface="Calibri" panose="020F0502020204030204" pitchFamily="34" charset="0"/>
              <a:ea typeface="Calibri" panose="020F0502020204030204" pitchFamily="34" charset="0"/>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a:t>
            </a: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نفس کی خواہش ہوتی ہے کہ دوسروں کی غیبت کی جائے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a:t>
            </a: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 نفس کی خواہش ہوتی ہے کہ چغلی کی جائے ، کسی کو دوسرے کی نظر سے گرایا جائے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a:t>
            </a: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 ہم نفس کے اکسانے پر جلدی غصے میں آ جاتے ہیں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a:t>
            </a: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لوگوں سے جلد ہی بد گمان ہو جاتےہیں اور ان کو الزام دیتے ہیں ۔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ان سب  بری عادات کو ختم کرنا اور ناجائز خواہشات کو روکنا اپنے آپ پر کنٹرول کرنا اور صحیح راستہ اختیار کرنا ہی تزکیہ نفس ہے، یعنی اپنی برائیوں کو اپنے اندر سے نکال کر اپنے اندر خوبیوں کو پرورش کرنا اپنا تزکیہ یعنی اپنے آپ کو پاک کرنا ہے اور اللہ تعالیٰ نے اسی شخص کو فلاح یافتہ کہا ہے جو اپنے اندر خوبیوں کی پرورش کر لے تزکیہ نفس خانقاہوں، مسجدوں بیٹھ کر نہیں ہوتا ،بلکہ عام زندگی گزارتے ہوئے اپنے آپ کو بھالئی پر قائم رکھنا برائی سے رکنا ہی تزکیہ نفس ہے اسی کو اللہ نے پاک ہونا کہا ہے۔جب ہمارا ذہن پاکیزہ باتیں سوچتا ہے  اور ہمارا عمل اس کے مطابق پاکیزہ ہوتا ہے تو ہماری روح اللہ کی نظر میں پاک اور پسندیدہ ہو جاتی ہے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 ان ناجائز خواہشات کو توظاہر ہے کہ کنٹرول کرنا ہی ہے</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 </a:t>
            </a:r>
            <a:r>
              <a:rPr kumimoji="0" lang="ur-PK" sz="1600" b="1"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لیکن کبھی کبھی جائز خواہشات کو بھی پورا کرنے سے روکنے کو کہا گیا ہے </a:t>
            </a:r>
          </a:p>
          <a:p>
            <a:pPr marL="0" marR="0" algn="r" rtl="1">
              <a:lnSpc>
                <a:spcPct val="107000"/>
              </a:lnSpc>
              <a:spcBef>
                <a:spcPts val="0"/>
              </a:spcBef>
              <a:spcAft>
                <a:spcPts val="0"/>
              </a:spcAft>
            </a:pPr>
            <a:r>
              <a:rPr lang="ur-PK" sz="1600" b="1" dirty="0" smtClean="0">
                <a:effectLst/>
                <a:latin typeface="Calibri" panose="020F0502020204030204" pitchFamily="34" charset="0"/>
                <a:ea typeface="Calibri" panose="020F0502020204030204" pitchFamily="34" charset="0"/>
                <a:cs typeface="Jameel Noori Nastaleeq" panose="02000503000000020004" pitchFamily="2" charset="-78"/>
              </a:rPr>
              <a:t> جائز خواہشات نفس سے کیوں روکا گیا ہے ؟</a:t>
            </a:r>
            <a:r>
              <a:rPr lang="ur-PK" sz="1600" dirty="0" smtClean="0">
                <a:effectLst/>
                <a:latin typeface="Calibri" panose="020F0502020204030204" pitchFamily="34" charset="0"/>
                <a:ea typeface="Calibri" panose="020F0502020204030204" pitchFamily="34" charset="0"/>
                <a:cs typeface="Jameel Noori Nastaleeq" panose="02000503000000020004" pitchFamily="2" charset="-78"/>
              </a:rPr>
              <a:t>آئیے ڈسکشن کرتے ہیں ،</a:t>
            </a:r>
          </a:p>
          <a:p>
            <a:pPr marL="0" marR="0" lvl="0" indent="0" algn="r" defTabSz="914400" rtl="1" eaLnBrk="1" fontAlgn="auto" latinLnBrk="0" hangingPunct="1">
              <a:lnSpc>
                <a:spcPct val="107000"/>
              </a:lnSpc>
              <a:spcBef>
                <a:spcPts val="0"/>
              </a:spcBef>
              <a:spcAft>
                <a:spcPts val="0"/>
              </a:spcAft>
              <a:buClrTx/>
              <a:buSzTx/>
              <a:buFontTx/>
              <a:buNone/>
              <a:tabLst/>
              <a:defRPr/>
            </a:pP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نفس کی بات ماننے کا نام ہم نے  موڈ رکھ دیا ہے ہم موڈ کے تابع ہو گئے ہیں میرا آج برگر کھانے کا موڈ ہو رہا ہے ہر قیمت پر کھانا ہے برگر کھانا کوئی حرام کام نہیں اور ہمارے پاس پیسے بھی حلال کے ہی  ہیں اور ہم اپنے اس نفس کی اس خواہش کو پورا کر سکتے ہیں پھر کیوں منع کیا جا رہا ہے یہاں پر بھی پابندی لگا کر نفس کو کنٹرول کرنےکے لئے کہا جا رہا ہے۔</a:t>
            </a:r>
            <a:endParaRPr lang="ur-PK" sz="1600" dirty="0" smtClean="0">
              <a:effectLst/>
              <a:latin typeface="Calibri" panose="020F0502020204030204" pitchFamily="34" charset="0"/>
              <a:ea typeface="Calibri" panose="020F0502020204030204" pitchFamily="34" charset="0"/>
              <a:cs typeface="Jameel Noori Nastaleeq" panose="02000503000000020004" pitchFamily="2" charset="-78"/>
            </a:endParaRPr>
          </a:p>
          <a:p>
            <a:pPr marL="0" marR="0" algn="r" rtl="1">
              <a:lnSpc>
                <a:spcPct val="107000"/>
              </a:lnSpc>
              <a:spcBef>
                <a:spcPts val="0"/>
              </a:spcBef>
              <a:spcAft>
                <a:spcPts val="0"/>
              </a:spcAft>
            </a:pPr>
            <a:r>
              <a:rPr lang="ur-PK" sz="1600" dirty="0" smtClean="0">
                <a:effectLst/>
                <a:latin typeface="Calibri" panose="020F0502020204030204" pitchFamily="34" charset="0"/>
                <a:ea typeface="Calibri" panose="020F0502020204030204" pitchFamily="34" charset="0"/>
                <a:cs typeface="Jameel Noori Nastaleeq" panose="02000503000000020004" pitchFamily="2" charset="-78"/>
              </a:rPr>
              <a:t> میرا پزا کھانے کا دل چاہ رہا ہے ۔امّی نے سبزی بنائی ہے اور میرا دل سبزی کھانے کا نہیں چاہ رہا ہے میں نے امی سے کہا ہوم ڈیلیوری کرا لیں ۔ میں اپنی پاکٹ منی سے بل دوں گی تو اس میں کیا  حرج ہے ؟ کیا یہ گناہ ہے ؟ </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ur-PK" sz="1600" dirty="0" smtClean="0">
                <a:effectLst/>
                <a:latin typeface="Calibri" panose="020F0502020204030204" pitchFamily="34" charset="0"/>
                <a:ea typeface="Calibri" panose="020F0502020204030204" pitchFamily="34" charset="0"/>
                <a:cs typeface="Jameel Noori Nastaleeq" panose="02000503000000020004" pitchFamily="2" charset="-78"/>
              </a:rPr>
              <a:t>امی کہتی ہیں یہ اگر کروں گی تو گھر کا کھانا پسند آنا بند ہو جائے گازندگی میں ہر طرح کی اونچ نیچ ہوتی ہے کبھی ایسے</a:t>
            </a:r>
            <a:r>
              <a:rPr lang="ur-PK" sz="1600" baseline="0" dirty="0" smtClean="0">
                <a:effectLst/>
                <a:latin typeface="Calibri" panose="020F0502020204030204" pitchFamily="34" charset="0"/>
                <a:ea typeface="Calibri" panose="020F0502020204030204" pitchFamily="34" charset="0"/>
                <a:cs typeface="Jameel Noori Nastaleeq" panose="02000503000000020004" pitchFamily="2" charset="-78"/>
              </a:rPr>
              <a:t> حالات ہوئے کہ تم اپنی پسند کے کھانے نہ کھا سکو تو تمہیں بہت مشکل ہو گی</a:t>
            </a:r>
          </a:p>
          <a:p>
            <a:pPr marL="0" marR="0" algn="r" rtl="1">
              <a:lnSpc>
                <a:spcPct val="107000"/>
              </a:lnSpc>
              <a:spcBef>
                <a:spcPts val="0"/>
              </a:spcBef>
              <a:spcAft>
                <a:spcPts val="0"/>
              </a:spcAft>
            </a:pPr>
            <a:r>
              <a:rPr lang="ur-PK" sz="1600" dirty="0" smtClean="0">
                <a:effectLst/>
                <a:latin typeface="Calibri" panose="020F0502020204030204" pitchFamily="34" charset="0"/>
                <a:ea typeface="Calibri" panose="020F0502020204030204" pitchFamily="34" charset="0"/>
                <a:cs typeface="Jameel Noori Nastaleeq" panose="02000503000000020004" pitchFamily="2" charset="-78"/>
              </a:rPr>
              <a:t>کہتی تو وہ ٹھیک ہیں لیکن میں کیا کروں ؟(میری خواہشات نفس) میرا دل چاہتا ہے ۔ </a:t>
            </a:r>
          </a:p>
          <a:p>
            <a:pPr marL="0" marR="0" indent="0" algn="r" defTabSz="914400" rtl="1" eaLnBrk="1" fontAlgn="auto" latinLnBrk="0" hangingPunct="1">
              <a:lnSpc>
                <a:spcPct val="107000"/>
              </a:lnSpc>
              <a:spcBef>
                <a:spcPts val="0"/>
              </a:spcBef>
              <a:spcAft>
                <a:spcPts val="0"/>
              </a:spcAft>
              <a:buClrTx/>
              <a:buSzTx/>
              <a:buFontTx/>
              <a:buNone/>
              <a:tabLst/>
              <a:defRPr/>
            </a:pPr>
            <a:r>
              <a:rPr lang="ur-PK" sz="1600" baseline="0" dirty="0" smtClean="0">
                <a:effectLst/>
                <a:latin typeface="Calibri" panose="020F0502020204030204" pitchFamily="34" charset="0"/>
                <a:ea typeface="Calibri" panose="020F0502020204030204" pitchFamily="34" charset="0"/>
                <a:cs typeface="Jameel Noori Nastaleeq" panose="02000503000000020004" pitchFamily="2" charset="-78"/>
              </a:rPr>
              <a:t>حقیقت یہ ہے کہ  جب ہم ہمیشہ اپنے نفس کی خواہش کو پورا کرتے ہیں تو وہ اس کا عادی ہو جاتاہے کہ اس کی پسند کی چیز اسے فوری فراہم کی جائے اور جب وہ نہیں ملتی تو نفس بغاوت پر اکساتا  ہے کسی طرح بھی ہو اپنی خواہش پوری کرو چاہے ماں ،باپ کی نافرمانی ہو ، چاہے کسی کا دل دکھے لیکن میری خواہش پوری ہونی چاہیئے </a:t>
            </a: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 </a:t>
            </a: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ur-PK" sz="16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Jameel Noori Nastaleeq" panose="02000503000000020004" pitchFamily="2" charset="-78"/>
              </a:rPr>
              <a:t>علماء کہتے ہیں </a:t>
            </a:r>
            <a:r>
              <a:rPr kumimoji="0" lang="ar-SA" sz="16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Jameel Noori Nastaleeq" panose="02000503000000020004" pitchFamily="2" charset="-78"/>
              </a:rPr>
              <a:t>”</a:t>
            </a:r>
            <a:r>
              <a:rPr kumimoji="0" lang="ur-PK" sz="16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Jameel Noori Nastaleeq" panose="02000503000000020004" pitchFamily="2" charset="-78"/>
              </a:rPr>
              <a:t> </a:t>
            </a:r>
            <a:r>
              <a:rPr kumimoji="0" lang="ar-SA" sz="16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Jameel Noori Nastaleeq" panose="02000503000000020004" pitchFamily="2" charset="-78"/>
              </a:rPr>
              <a:t>نفس ہر وقت خواہشات کی طلب میں رہتا ہے اور اگر اس کی خواہشات کو پورا کردیا جائے تو ایک بہت لمبی فہرست تیار کرلیتا ہے۔</a:t>
            </a:r>
            <a:endParaRPr kumimoji="0" lang="ur-PK" sz="16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Jameel Noori Nastaleeq" panose="02000503000000020004" pitchFamily="2" charset="-78"/>
            </a:endParaRP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ar-SA" sz="16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Jameel Noori Nastaleeq" panose="02000503000000020004" pitchFamily="2" charset="-78"/>
              </a:rPr>
              <a:t>“ اسلام نے انسان کی خواہشات کو اعتدال پر رکھنے کو پسند کیا ہے</a:t>
            </a:r>
            <a:r>
              <a:rPr kumimoji="0" lang="ur-PK" sz="16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Jameel Noori Nastaleeq" panose="02000503000000020004" pitchFamily="2" charset="-78"/>
              </a:rPr>
              <a:t> کیونکہ انسان کو اللہ تعالیٰ نے ایک بڑے مقصد کے لئے بنایا ہے اور وہ مقصد اللہ کی زمین پر اللہ کا نظام ، اللہ کی مرضی کو قائم کرنا ہے اور جب انسان اس جہاد  کو کرتا ہے تو بہت ساری رکاوٹیں اور مشکلیں اس کی راہ میں آتی ہیں اگر وہ آسائیشوں کا عادی ہو گا اسے ہمیشہ اے سی والے کمرے ، نرم گرم بستر ، مزیدار کھانے ، ٹھنڈا پانی اور مشروبات کی عادت ہو گی تو وہ اللہ کے راستے میں کسی بھی قسم کی جدو جہد کرنے کے قابل نہ رہے گا نہ وہ گرم دوپہر اور دھوپ میں نکل کر کسی دینی محفل میں جانے کا سوچے گا اور نہ کبھی اپنا خرچ کم کر  کسی غریب کے علاج ، تعلیم ، کوئی دوسری ضرورت پورا کرنے کے لئے رقم نکالے گا  نفس کو اللہ کی اطاعت سکھانے </a:t>
            </a:r>
            <a:r>
              <a:rPr kumimoji="0" lang="ar-SA" sz="16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Jameel Noori Nastaleeq" panose="02000503000000020004" pitchFamily="2" charset="-78"/>
              </a:rPr>
              <a:t>کا طریقہ یہ ہے کہ پہلے اسے تھوڑا نرم کیا جائے تاکہ لگام دینے کے قابل ہوجائے۔ </a:t>
            </a: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اس کی ایک مثال یہ ہے کہ گھوڑے کو ریاضت سے ایسا سدھایا جاتا ہے کہ حیوانی صفات چھوڑ کر آدمیت اختیار کرلیتا ہے</a:t>
            </a:r>
          </a:p>
          <a:p>
            <a:pPr marL="0" marR="0" lvl="0" indent="0" algn="ctr" defTabSz="914400" rtl="1" eaLnBrk="1" fontAlgn="auto" latinLnBrk="0" hangingPunct="1">
              <a:lnSpc>
                <a:spcPct val="107000"/>
              </a:lnSpc>
              <a:spcBef>
                <a:spcPts val="0"/>
              </a:spcBef>
              <a:spcAft>
                <a:spcPts val="0"/>
              </a:spcAft>
              <a:buClrTx/>
              <a:buSzTx/>
              <a:buFontTx/>
              <a:buNone/>
              <a:tabLst/>
              <a:defRPr/>
            </a:pPr>
            <a:r>
              <a:rPr kumimoji="0" lang="ar-SA"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ttari_Quraan_Word" panose="02000000000000000000" pitchFamily="2" charset="-78"/>
              </a:rPr>
              <a:t>قَدْ أَفْلَحَ مَن تَزَكَّىٰ ﴿</a:t>
            </a:r>
            <a:r>
              <a:rPr kumimoji="0" lang="ar-SA" sz="1600" b="0" i="0" u="sng" strike="noStrike" kern="1200" cap="none" spc="0" normalizeH="0" baseline="0" noProof="0" dirty="0" smtClean="0">
                <a:ln>
                  <a:noFill/>
                </a:ln>
                <a:solidFill>
                  <a:srgbClr val="0000FF"/>
                </a:solidFill>
                <a:effectLst/>
                <a:uLnTx/>
                <a:uFillTx/>
                <a:latin typeface="Calibri" panose="020F0502020204030204" pitchFamily="34" charset="0"/>
                <a:ea typeface="Calibri" panose="020F0502020204030204" pitchFamily="34" charset="0"/>
                <a:cs typeface="Attari_Quraan_Word" panose="02000000000000000000" pitchFamily="2" charset="-78"/>
                <a:hlinkClick r:id="rId3"/>
              </a:rPr>
              <a:t>١٤</a:t>
            </a:r>
            <a:r>
              <a:rPr kumimoji="0" lang="ar-SA"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ttari_Quraan_Word" panose="02000000000000000000" pitchFamily="2" charset="-78"/>
              </a:rPr>
              <a:t>﴾</a:t>
            </a:r>
            <a:endPar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914400" marR="0" lvl="0" indent="0" algn="r" defTabSz="914400" rtl="1" eaLnBrk="1" fontAlgn="auto" latinLnBrk="0" hangingPunct="1">
              <a:lnSpc>
                <a:spcPct val="107000"/>
              </a:lnSpc>
              <a:spcBef>
                <a:spcPts val="0"/>
              </a:spcBef>
              <a:spcAft>
                <a:spcPts val="0"/>
              </a:spcAft>
              <a:buClrTx/>
              <a:buSzTx/>
              <a:buFontTx/>
              <a:buNone/>
              <a:tabLst/>
              <a:defRPr/>
            </a:pPr>
            <a:r>
              <a:rPr kumimoji="0" lang="ar-SA"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Jameel Noori Nastaleeq" panose="02000503000000020004" pitchFamily="2" charset="-78"/>
              </a:rPr>
              <a:t>فلاح پا گیا وہ جس نے پاکیزگی اختیار کی(سورہ الاعلیٰ 14</a:t>
            </a:r>
            <a:endParaRPr kumimoji="0" lang="ur-PK"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Jameel Noori Nastaleeq" panose="02000503000000020004" pitchFamily="2" charset="-78"/>
            </a:endParaRP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ur-PK" sz="16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Jameel Noori Nastaleeq" panose="02000503000000020004" pitchFamily="2" charset="-78"/>
              </a:rPr>
              <a:t>اگر نفس کو کم کھانے ، سادہ کھانے ،سادہ لباس ، سادہ رہائش کی عادت ہو گی تو ہر طرح کے ماحول میں ایڈجسٹ ہو جائے گا ، اس کا ٹائم اور پیسہ بچے گا اور یہ رقم اور  ٹائم دین سیکھنے اور سکھانے میں یا اللہ کی راستے میں کسی بھی قسم کی جدو جہد میں لگ سکے گا۔</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29B3EF1-DE61-4368-892A-AD8B4C511438}" type="slidenum">
              <a:rPr lang="en-US" smtClean="0"/>
              <a:t>15</a:t>
            </a:fld>
            <a:endParaRPr lang="en-US"/>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1372264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600" baseline="0" dirty="0" smtClean="0">
                <a:latin typeface="Jameel Noori Nastaleeq" panose="02000503000000020004" pitchFamily="2" charset="-78"/>
                <a:cs typeface="Jameel Noori Nastaleeq" panose="02000503000000020004" pitchFamily="2" charset="-78"/>
              </a:rPr>
              <a:t>انسان شیطان نہیں ہے کہ اس میں صرف برائی ہی برائی ہو ، تا ہم وہ فرشتہ بھی نہیں ہے کہ اس میں صرف اچھائی ہی اچھائی ہو ، نہ وہ بے جان چیز ہے کہ اس میں جذبات و حسیات موجود ہی نہ ہوں وہ تو انسان ہے  جس میں برائی اور اچھائی دونوں کے مادے موجود ہیں </a:t>
            </a:r>
            <a:endParaRPr lang="ur-PK" sz="1600" dirty="0" smtClean="0">
              <a:latin typeface="Jameel Noori Nastaleeq" pitchFamily="2" charset="-78"/>
              <a:cs typeface="Jameel Noori Nastaleeq" pitchFamily="2" charset="-78"/>
            </a:endParaRPr>
          </a:p>
          <a:p>
            <a:pPr algn="r" rtl="1"/>
            <a:r>
              <a:rPr lang="ur-PK" sz="1600" dirty="0" smtClean="0">
                <a:latin typeface="Jameel Noori Nastaleeq" pitchFamily="2" charset="-78"/>
                <a:cs typeface="Jameel Noori Nastaleeq" pitchFamily="2" charset="-78"/>
              </a:rPr>
              <a:t>اصل بات انسان بننا ہے انسان کو اپنے مقام پر کھڑا ہونے کے لئے انبیا کو بھیج کر راستہ دکھایا اس کے اندر نیکی کی</a:t>
            </a:r>
            <a:r>
              <a:rPr lang="ur-PK" sz="1600" baseline="0" dirty="0" smtClean="0">
                <a:latin typeface="Jameel Noori Nastaleeq" pitchFamily="2" charset="-78"/>
                <a:cs typeface="Jameel Noori Nastaleeq" pitchFamily="2" charset="-78"/>
              </a:rPr>
              <a:t> طرف بڑھنے کا جذبہ ڈالا اور دوسری طرف اس کے اندر خواہشات بھی رکھ دیں ایسے موقع پر عام لوگ کہا کرتے ہیں چلو تم ادھر کو ہوا ہو جدھر کی ۔لیکن وہ انسان ہی کیا جس کو ہوائیں ایک طرف سے دوسری طرف لے جائیں۔ </a:t>
            </a:r>
          </a:p>
          <a:p>
            <a:pPr algn="r" rtl="1"/>
            <a:r>
              <a:rPr lang="ur-PK" sz="1600" baseline="0" dirty="0" smtClean="0">
                <a:latin typeface="Jameel Noori Nastaleeq" pitchFamily="2" charset="-78"/>
                <a:cs typeface="Jameel Noori Nastaleeq" pitchFamily="2" charset="-78"/>
              </a:rPr>
              <a:t>تصور کریں پہاڑ پر چڑھنے کا رادہ وہ کیا کیا جاتا  ہے اس پر چڑھا جاتا ہے یا اس کے جھک کر ہمارے سامنے آنے کا انتظار کیا جاتا ہے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smtClean="0">
                <a:ln>
                  <a:noFill/>
                </a:ln>
                <a:solidFill>
                  <a:prstClr val="black"/>
                </a:solidFill>
                <a:effectLst/>
                <a:uLnTx/>
                <a:uFillTx/>
                <a:latin typeface="Jameel Noori Nastaleeq" pitchFamily="2" charset="-78"/>
                <a:cs typeface="Jameel Noori Nastaleeq" pitchFamily="2" charset="-78"/>
              </a:rPr>
              <a:t>جدو جہد سے انسان کی ڈھکی ہوئی صلاحیتیں نکھر آتی ہیں ، جیسے زمین پر ہل چلایا جاتا ہے تو فصل نکلتی ہے  جوخیر تلاش کرنے کے لئے کوشش اور محنت کرتا ہے وہ خیر پا لیتا ہے کامیاب وہی ہے جس نے تقویٰ کے بل سے اپنے آپ کو قابو میں کر لیا ۔ </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600" dirty="0" smtClean="0">
                <a:effectLst/>
                <a:ea typeface="Calibri" panose="020F0502020204030204" pitchFamily="34" charset="0"/>
                <a:cs typeface="Jameel Noori Nastaleeq" panose="02000503000000020004" pitchFamily="2" charset="-78"/>
              </a:rPr>
              <a:t>ہمیں اپنے اندر کی جنگ خود لڑنی ہے ۔حسد کرنے سے  لوگوں سے بد گمانی کرنے سے ،بد اعتمادی  کرنے سے، لوگوں سے غصے سے پیش آنے</a:t>
            </a:r>
            <a:r>
              <a:rPr lang="ur-PK" sz="1600" baseline="0" dirty="0" smtClean="0">
                <a:effectLst/>
                <a:ea typeface="Calibri" panose="020F0502020204030204" pitchFamily="34" charset="0"/>
                <a:cs typeface="Jameel Noori Nastaleeq" panose="02000503000000020004" pitchFamily="2" charset="-78"/>
              </a:rPr>
              <a:t> سے ہمیں خود پر کنٹرول کر کے رکنا ہے، </a:t>
            </a:r>
            <a:r>
              <a:rPr lang="ur-PK" sz="1600" dirty="0" smtClean="0">
                <a:effectLst/>
                <a:ea typeface="Calibri" panose="020F0502020204030204" pitchFamily="34" charset="0"/>
                <a:cs typeface="Jameel Noori Nastaleeq" panose="02000503000000020004" pitchFamily="2" charset="-78"/>
              </a:rPr>
              <a:t>شیطان کا ساتھی نہیں بننا۔ </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600" dirty="0" smtClean="0">
                <a:effectLst/>
                <a:ea typeface="Calibri" panose="020F0502020204030204" pitchFamily="34" charset="0"/>
                <a:cs typeface="Jameel Noori Nastaleeq" panose="02000503000000020004" pitchFamily="2" charset="-78"/>
              </a:rPr>
              <a:t>خواہشات نفس</a:t>
            </a:r>
            <a:r>
              <a:rPr lang="ur-PK" sz="1600" baseline="0" dirty="0" smtClean="0">
                <a:effectLst/>
                <a:ea typeface="Calibri" panose="020F0502020204030204" pitchFamily="34" charset="0"/>
                <a:cs typeface="Jameel Noori Nastaleeq" panose="02000503000000020004" pitchFamily="2" charset="-78"/>
              </a:rPr>
              <a:t> کو پورا کر کے </a:t>
            </a:r>
            <a:r>
              <a:rPr lang="ur-PK" sz="1600" dirty="0" smtClean="0">
                <a:effectLst/>
                <a:ea typeface="Calibri" panose="020F0502020204030204" pitchFamily="34" charset="0"/>
                <a:cs typeface="Jameel Noori Nastaleeq" panose="02000503000000020004" pitchFamily="2" charset="-78"/>
              </a:rPr>
              <a:t>محبتوں کو ختم نہیں</a:t>
            </a:r>
            <a:r>
              <a:rPr lang="ur-PK" sz="1600" baseline="0" dirty="0" smtClean="0">
                <a:effectLst/>
                <a:ea typeface="Calibri" panose="020F0502020204030204" pitchFamily="34" charset="0"/>
                <a:cs typeface="Jameel Noori Nastaleeq" panose="02000503000000020004" pitchFamily="2" charset="-78"/>
              </a:rPr>
              <a:t> ہونے دینا </a:t>
            </a:r>
            <a:r>
              <a:rPr lang="ur-PK" sz="1600" dirty="0" smtClean="0">
                <a:effectLst/>
                <a:ea typeface="Calibri" panose="020F0502020204030204" pitchFamily="34" charset="0"/>
                <a:cs typeface="Jameel Noori Nastaleeq" panose="02000503000000020004" pitchFamily="2" charset="-78"/>
              </a:rPr>
              <a:t>۔ دوسروں کیلئے تھوڑی سی بھی بھی تکلیف کا باعث نہ بنیں چاہے زبان کے ذریعے ہو یا اپنے عمل کے ذریعے۔ </a:t>
            </a:r>
            <a:endParaRPr kumimoji="0" lang="ur-PK" sz="1600" b="0" i="0" u="none" strike="noStrike" kern="1200" cap="none" spc="0" normalizeH="0" baseline="0" noProof="0" dirty="0" smtClean="0">
              <a:ln>
                <a:noFill/>
              </a:ln>
              <a:solidFill>
                <a:prstClr val="black"/>
              </a:solidFill>
              <a:effectLst/>
              <a:uLnTx/>
              <a:uFillTx/>
              <a:latin typeface="Jameel Noori Nastaleeq" pitchFamily="2" charset="-78"/>
              <a:cs typeface="Jameel Noori Nastaleeq" pitchFamily="2" charset="-78"/>
            </a:endParaRPr>
          </a:p>
          <a:p>
            <a:pPr marL="0" marR="0" algn="r" rtl="1">
              <a:lnSpc>
                <a:spcPct val="107000"/>
              </a:lnSpc>
              <a:spcBef>
                <a:spcPts val="0"/>
              </a:spcBef>
              <a:spcAft>
                <a:spcPts val="0"/>
              </a:spcAft>
            </a:pPr>
            <a:r>
              <a:rPr lang="ur-PK" sz="1600" dirty="0" smtClean="0">
                <a:effectLst/>
                <a:latin typeface="Calibri" panose="020F0502020204030204" pitchFamily="34" charset="0"/>
                <a:ea typeface="Calibri" panose="020F0502020204030204" pitchFamily="34" charset="0"/>
                <a:cs typeface="Jameel Noori Nastaleeq" panose="02000503000000020004" pitchFamily="2" charset="-78"/>
              </a:rPr>
              <a:t>ہماری زندگی میں آنے والا ہر فرد ہمارے لئے ایک ٹیسٹ ہوتا ہے جو ہم پر غصہ کرتاہے ہم اس سے صبر سیکھ رہے ہوتے ہیں لوگوں کا غرور ہمیں عاجزی سکھا رہا ہوتا ہے ۔اللہ ہماری نا پسندیدہ صورتحال سے ہمارے لئے خیر نکال رہا ہوتا پے اب یہ ہمارے اوپر ہے کہ ہم اپنی زندگی میں آنے والے ہر شخص  کو حضرت خضرؑ	                                            کی طرح سمجھیں کہ وہ ہمیں کیا سکھانے آیا ہے ۔اسی طرح کچھ لوگ زندگی میں اسطرح آتے ہیں کہ آپ کی زندگی بہت آسان ہو جاتی ہے پھر حالات بدل جاتے ہیں کبھی آپ نے سوچا اس کے پیچھے کیا حکمت ہے ؟</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ur-PK" sz="1600" dirty="0" smtClean="0">
                <a:effectLst/>
                <a:latin typeface="Calibri" panose="020F0502020204030204" pitchFamily="34" charset="0"/>
                <a:ea typeface="Calibri" panose="020F0502020204030204" pitchFamily="34" charset="0"/>
                <a:cs typeface="Jameel Noori Nastaleeq" panose="02000503000000020004" pitchFamily="2" charset="-78"/>
              </a:rPr>
              <a:t>اگر زندگی میں آنے والا ہر شخص آپ کیلئے آئیڈیل ہوتاتو آپ صبر، حکمت،نرم دل، عاجزی اور دانائی دوسری اچھی عادات کہاں سے سیکھتے ؟</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29B3EF1-DE61-4368-892A-AD8B4C511438}" type="slidenum">
              <a:rPr lang="en-US" smtClean="0"/>
              <a:t>16</a:t>
            </a:fld>
            <a:endParaRPr lang="en-US"/>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789135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ct val="107000"/>
              </a:lnSpc>
              <a:spcBef>
                <a:spcPts val="0"/>
              </a:spcBef>
              <a:spcAft>
                <a:spcPts val="0"/>
              </a:spcAft>
            </a:pPr>
            <a:r>
              <a:rPr lang="ar-SA" sz="1600" dirty="0" smtClean="0">
                <a:effectLst/>
                <a:latin typeface="Calibri" panose="020F0502020204030204" pitchFamily="34" charset="0"/>
                <a:ea typeface="Calibri" panose="020F0502020204030204" pitchFamily="34" charset="0"/>
                <a:cs typeface="Jameel Noori Nastaleeq" panose="02000503000000020004" pitchFamily="2" charset="-78"/>
              </a:rPr>
              <a:t>تربیت نفس کی پہلی شکل </a:t>
            </a:r>
            <a:r>
              <a:rPr lang="ur-PK" sz="1600" dirty="0" smtClean="0">
                <a:effectLst/>
                <a:latin typeface="Calibri" panose="020F0502020204030204" pitchFamily="34" charset="0"/>
                <a:ea typeface="Calibri" panose="020F0502020204030204" pitchFamily="34" charset="0"/>
                <a:cs typeface="Jameel Noori Nastaleeq" panose="02000503000000020004" pitchFamily="2" charset="-78"/>
              </a:rPr>
              <a:t>جائزہ </a:t>
            </a:r>
            <a:r>
              <a:rPr lang="ar-SA" sz="1600" dirty="0" smtClean="0">
                <a:effectLst/>
                <a:latin typeface="Calibri" panose="020F0502020204030204" pitchFamily="34" charset="0"/>
                <a:ea typeface="Calibri" panose="020F0502020204030204" pitchFamily="34" charset="0"/>
                <a:cs typeface="Jameel Noori Nastaleeq" panose="02000503000000020004" pitchFamily="2" charset="-78"/>
              </a:rPr>
              <a:t> نفس ہے  </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1" eaLnBrk="1" fontAlgn="auto" latinLnBrk="0" hangingPunct="1">
              <a:lnSpc>
                <a:spcPct val="107000"/>
              </a:lnSpc>
              <a:spcBef>
                <a:spcPts val="0"/>
              </a:spcBef>
              <a:spcAft>
                <a:spcPts val="0"/>
              </a:spcAft>
              <a:buClrTx/>
              <a:buSzTx/>
              <a:buFontTx/>
              <a:buNone/>
              <a:tabLst/>
              <a:defRPr/>
            </a:pPr>
            <a:r>
              <a:rPr lang="ur-PK" sz="1600" dirty="0" smtClean="0">
                <a:effectLst/>
                <a:latin typeface="Calibri" panose="020F0502020204030204" pitchFamily="34" charset="0"/>
                <a:ea typeface="Calibri" panose="020F0502020204030204" pitchFamily="34" charset="0"/>
                <a:cs typeface="Jameel Noori Nastaleeq" panose="02000503000000020004" pitchFamily="2" charset="-78"/>
              </a:rPr>
              <a:t>"حضرت علی ؓ  کا فرماں ہے" جس نے اپنے نفس کا جائزہ لیا وہ نفع میں رہا جس نے غفلت کی وہ نقصان  میں رہا اور جو خدا سے ڈرا وہ بے خوف ہو گیا "</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ur-PK" sz="1600" dirty="0" smtClean="0">
                <a:effectLst/>
                <a:latin typeface="Calibri" panose="020F0502020204030204" pitchFamily="34" charset="0"/>
                <a:ea typeface="Calibri" panose="020F0502020204030204" pitchFamily="34" charset="0"/>
                <a:cs typeface="Jameel Noori Nastaleeq" panose="02000503000000020004" pitchFamily="2" charset="-78"/>
              </a:rPr>
              <a:t> حضرت شداد بن اوسؓ سے روایت ہے کہ </a:t>
            </a:r>
            <a:r>
              <a:rPr lang="ur-PK" sz="1600" b="1" dirty="0" smtClean="0">
                <a:effectLst/>
                <a:latin typeface="Calibri" panose="020F0502020204030204" pitchFamily="34" charset="0"/>
                <a:ea typeface="Calibri" panose="020F0502020204030204" pitchFamily="34" charset="0"/>
                <a:cs typeface="Jameel Noori Nastaleeq" panose="02000503000000020004" pitchFamily="2" charset="-78"/>
              </a:rPr>
              <a:t>"نبی کریمؐ نے فرمایا کہ دانا وہ ہے جو اپنے نفس کا محاسبہ کرے اور موت کے بعد کے لئے عمل کرے اور عاجز وہ ہے جو اپنے نفس کو خواہشوں کے پیچھے لگائے اور اللہ سے امیدیں باندھے ‘’</a:t>
            </a:r>
            <a:endParaRPr lang="ur-PK" sz="1600" baseline="0" dirty="0" smtClean="0">
              <a:latin typeface="Jameel Noori Nastaleeq" panose="02000503000000020004" pitchFamily="2" charset="-78"/>
              <a:cs typeface="Jameel Noori Nastaleeq" panose="02000503000000020004"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ur-PK" sz="1600" baseline="0" dirty="0" smtClean="0">
                <a:latin typeface="Jameel Noori Nastaleeq" panose="02000503000000020004" pitchFamily="2" charset="-78"/>
                <a:cs typeface="Jameel Noori Nastaleeq" panose="02000503000000020004" pitchFamily="2" charset="-78"/>
              </a:rPr>
              <a:t>اس کے لئے ہمیں پہلے  </a:t>
            </a:r>
            <a:r>
              <a:rPr lang="en-US" sz="1600" baseline="0" dirty="0" smtClean="0">
                <a:latin typeface="Jameel Noori Nastaleeq" panose="02000503000000020004" pitchFamily="2" charset="-78"/>
                <a:cs typeface="Jameel Noori Nastaleeq" panose="02000503000000020004" pitchFamily="2" charset="-78"/>
              </a:rPr>
              <a:t>self analysis</a:t>
            </a:r>
            <a:r>
              <a:rPr lang="ur-PK" sz="1600" baseline="0" dirty="0" smtClean="0">
                <a:latin typeface="Jameel Noori Nastaleeq" pitchFamily="2" charset="-78"/>
                <a:cs typeface="Jameel Noori Nastaleeq" pitchFamily="2" charset="-78"/>
              </a:rPr>
              <a:t> کرنا ہو گا اپنا جائزہ قرآن کی روشنی میں اور نبی کریم ﷺ کی احادیث کی روشنی میں لینا ہو گا یعنی ہمیں دیکھنا ہو گا کہ قرآن نے ایک مسلمان کے لئے کیا صفات بیان  کی ہیں اور کن باتوں سے منع کیا ہے ایک فہرست بنا لیں جس میں قرآن میں جو بھی مومنین کی صفات  بیان کی گئی ہیں ان کی روشنی میں اپنا جائزہ لیں </a:t>
            </a:r>
          </a:p>
          <a:p>
            <a:pPr marL="0" marR="0" indent="0" algn="r" defTabSz="914400" rtl="1" eaLnBrk="1" fontAlgn="auto" latinLnBrk="0" hangingPunct="1">
              <a:lnSpc>
                <a:spcPct val="100000"/>
              </a:lnSpc>
              <a:spcBef>
                <a:spcPts val="0"/>
              </a:spcBef>
              <a:spcAft>
                <a:spcPts val="0"/>
              </a:spcAft>
              <a:buClrTx/>
              <a:buSzTx/>
              <a:buFontTx/>
              <a:buNone/>
              <a:tabLst/>
              <a:defRPr/>
            </a:pPr>
            <a:r>
              <a:rPr lang="ur-PK" sz="1600" baseline="0" dirty="0" smtClean="0">
                <a:latin typeface="Jameel Noori Nastaleeq" pitchFamily="2" charset="-78"/>
                <a:cs typeface="Jameel Noori Nastaleeq" pitchFamily="2" charset="-78"/>
              </a:rPr>
              <a:t>اپنا جائزہ لینے کے بعد یہ طے کریں کہ کن برائیوں کو ہم اپنے اندر سے نکالیں گے جس طرح ہم گھرکی تفصیلی صفائی سے پہلے جائزہ لیتے ہیں کہ کیا کیا کرنا ہے ، دیواروں سے جالے اتارنے ہیں ، پنکھے اور بتیوں سے مٹی صاف کرنی ہے ، اسٹور کی صفائی کرنی ہے ، کچن کی الماریاں صاف کرنی ہے وغیرہ وغیرہ </a:t>
            </a:r>
          </a:p>
          <a:p>
            <a:pPr marL="0" marR="0" indent="0" algn="r" defTabSz="914400" rtl="1" eaLnBrk="1" fontAlgn="auto" latinLnBrk="0" hangingPunct="1">
              <a:lnSpc>
                <a:spcPct val="100000"/>
              </a:lnSpc>
              <a:spcBef>
                <a:spcPts val="0"/>
              </a:spcBef>
              <a:spcAft>
                <a:spcPts val="0"/>
              </a:spcAft>
              <a:buClrTx/>
              <a:buSzTx/>
              <a:buFontTx/>
              <a:buNone/>
              <a:tabLst/>
              <a:defRPr/>
            </a:pPr>
            <a:r>
              <a:rPr lang="ur-PK" sz="1600" baseline="0" dirty="0" smtClean="0">
                <a:latin typeface="Jameel Noori Nastaleeq" pitchFamily="2" charset="-78"/>
                <a:cs typeface="Jameel Noori Nastaleeq" pitchFamily="2" charset="-78"/>
              </a:rPr>
              <a:t>جب ہم ایک دفعہ صفائی کر لیتے ہیں تو یہ صفائی بہت عرصے بر قرار نہیں رہتی دیواروں پر دھول دوبارہ جم جاتی ہے چیزیں پھر سے بے ترتیب ہو جاتی ہیں یعنی ہمیں صفائی ستھرائی ، ترتیب دینے کا کام بار بار کرنا پڑتا ہے اسی طرح ہمارے نفس کا معاملہ ہے ہم ایک دفعہ اس کا تزکیہ کر کے غافل نہیں ہو سکتے ہمیں بار بار یہ عمل کرنا ہوتا ہے بار بار اپنا جائزہ لینا ہوتا ہے اس کے لئے بہترین یہ ہوتا ہے کہ رات کو سونے سے پہلے اپنا جائزہ لے لیں کہ آج دن میں کیا کیا غلطیاں کیں اور کل بہتری کی کیا کوشش ہو سکتی ہے </a:t>
            </a:r>
          </a:p>
          <a:p>
            <a:pPr marL="0" marR="0" algn="r" rtl="1">
              <a:lnSpc>
                <a:spcPct val="107000"/>
              </a:lnSpc>
              <a:spcBef>
                <a:spcPts val="0"/>
              </a:spcBef>
              <a:spcAft>
                <a:spcPts val="0"/>
              </a:spcAft>
            </a:pPr>
            <a:r>
              <a:rPr lang="ur-PK" sz="1600" dirty="0" smtClean="0">
                <a:effectLst/>
                <a:latin typeface="Calibri" panose="020F0502020204030204" pitchFamily="34" charset="0"/>
                <a:ea typeface="Calibri" panose="020F0502020204030204" pitchFamily="34" charset="0"/>
                <a:cs typeface="Jameel Noori Nastaleeq" panose="02000503000000020004" pitchFamily="2" charset="-78"/>
              </a:rPr>
              <a:t>حضرت عمر بن خطابؓ نے فرمایا  </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ur-PK" sz="1600" dirty="0" smtClean="0">
                <a:effectLst/>
                <a:latin typeface="Calibri" panose="020F0502020204030204" pitchFamily="34" charset="0"/>
                <a:ea typeface="Calibri" panose="020F0502020204030204" pitchFamily="34" charset="0"/>
                <a:cs typeface="Jameel Noori Nastaleeq" panose="02000503000000020004" pitchFamily="2" charset="-78"/>
              </a:rPr>
              <a:t>اپنے نفسوں کا حساب لو قبل اس کے کہ تم سے حساب لیا جائے قیامت کے دن حساب اسی پر آسان ہوگا جو دنیا میں اپنے نفس کا حساب لیتا رہے گا ۔</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ur-PK" sz="1600" dirty="0" smtClean="0">
                <a:effectLst/>
                <a:latin typeface="Calibri" panose="020F0502020204030204" pitchFamily="34" charset="0"/>
                <a:ea typeface="Calibri" panose="020F0502020204030204" pitchFamily="34" charset="0"/>
                <a:cs typeface="Jameel Noori Nastaleeq" panose="02000503000000020004" pitchFamily="2" charset="-78"/>
              </a:rPr>
              <a:t>یہ محاسبہ روزانہ کریں  یہ کن چیزوں کا کریں اس رہنمائی کے لئے احادیث نبوی موجود ہیں </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ur-PK" sz="1600" dirty="0" smtClean="0">
                <a:effectLst/>
                <a:latin typeface="Calibri" panose="020F0502020204030204" pitchFamily="34" charset="0"/>
                <a:ea typeface="Calibri" panose="020F0502020204030204" pitchFamily="34" charset="0"/>
                <a:cs typeface="Jameel Noori Nastaleeq" panose="02000503000000020004" pitchFamily="2" charset="-78"/>
              </a:rPr>
              <a:t>حضرت عبداللہؓ   بن مسعود   سے روایت ہے کہ </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ur-PK" sz="1600" dirty="0" smtClean="0">
                <a:effectLst/>
                <a:latin typeface="Calibri" panose="020F0502020204030204" pitchFamily="34" charset="0"/>
                <a:ea typeface="Calibri" panose="020F0502020204030204" pitchFamily="34" charset="0"/>
                <a:cs typeface="Jameel Noori Nastaleeq" panose="02000503000000020004" pitchFamily="2" charset="-78"/>
              </a:rPr>
              <a:t>قیامت کے دن بندوں کے پاؤں سرک نہیں سکین گے جب تک اس سے  5 چیزوں کے ارے میں سوال نہ کرلیا جائے گا </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mj-lt"/>
              <a:buAutoNum type="arabicPeriod"/>
            </a:pPr>
            <a:r>
              <a:rPr lang="ur-PK" sz="1600" dirty="0" smtClean="0">
                <a:effectLst/>
                <a:latin typeface="Calibri" panose="020F0502020204030204" pitchFamily="34" charset="0"/>
                <a:ea typeface="Calibri" panose="020F0502020204030204" pitchFamily="34" charset="0"/>
                <a:cs typeface="Jameel Noori Nastaleeq" panose="02000503000000020004" pitchFamily="2" charset="-78"/>
              </a:rPr>
              <a:t>اس کی عمر کے بارے میں کہ اس نے کن کاموں میں صرف کی؟ </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mj-lt"/>
              <a:buAutoNum type="arabicPeriod"/>
            </a:pPr>
            <a:r>
              <a:rPr lang="ur-PK" sz="1600" dirty="0" smtClean="0">
                <a:effectLst/>
                <a:latin typeface="Calibri" panose="020F0502020204030204" pitchFamily="34" charset="0"/>
                <a:ea typeface="Calibri" panose="020F0502020204030204" pitchFamily="34" charset="0"/>
                <a:cs typeface="Jameel Noori Nastaleeq" panose="02000503000000020004" pitchFamily="2" charset="-78"/>
              </a:rPr>
              <a:t>اس کی جوانی کے بارے میں کہ اس نے کن مشاغل میں خرچ کی ؟</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mj-lt"/>
              <a:buAutoNum type="arabicPeriod"/>
            </a:pPr>
            <a:r>
              <a:rPr lang="ur-PK" sz="1600" dirty="0" smtClean="0">
                <a:effectLst/>
                <a:latin typeface="Calibri" panose="020F0502020204030204" pitchFamily="34" charset="0"/>
                <a:ea typeface="Calibri" panose="020F0502020204030204" pitchFamily="34" charset="0"/>
                <a:cs typeface="Jameel Noori Nastaleeq" panose="02000503000000020004" pitchFamily="2" charset="-78"/>
              </a:rPr>
              <a:t>اس کے مال کے بارے میں کن ذرائع سے حاصل کیا ؟</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mj-lt"/>
              <a:buAutoNum type="arabicPeriod"/>
            </a:pPr>
            <a:r>
              <a:rPr lang="ur-PK" sz="1600" dirty="0" smtClean="0">
                <a:effectLst/>
                <a:latin typeface="Calibri" panose="020F0502020204030204" pitchFamily="34" charset="0"/>
                <a:ea typeface="Calibri" panose="020F0502020204030204" pitchFamily="34" charset="0"/>
                <a:cs typeface="Jameel Noori Nastaleeq" panose="02000503000000020004" pitchFamily="2" charset="-78"/>
              </a:rPr>
              <a:t>مال کن راہوں میں خرچ کیا ؟</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mj-lt"/>
              <a:buAutoNum type="arabicPeriod"/>
            </a:pPr>
            <a:r>
              <a:rPr lang="ur-PK" sz="1600" dirty="0" smtClean="0">
                <a:effectLst/>
                <a:latin typeface="Calibri" panose="020F0502020204030204" pitchFamily="34" charset="0"/>
                <a:ea typeface="Calibri" panose="020F0502020204030204" pitchFamily="34" charset="0"/>
                <a:cs typeface="Jameel Noori Nastaleeq" panose="02000503000000020004" pitchFamily="2" charset="-78"/>
              </a:rPr>
              <a:t>اور اس بارے میں سوال کیا جائے گا کہ جو علم حاصل کیا اس پر کہاں تک عمل کیا؟ </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marL="228600" marR="0" algn="r" rtl="1">
              <a:lnSpc>
                <a:spcPct val="107000"/>
              </a:lnSpc>
              <a:spcBef>
                <a:spcPts val="0"/>
              </a:spcBef>
              <a:spcAft>
                <a:spcPts val="0"/>
              </a:spcAft>
            </a:pPr>
            <a:r>
              <a:rPr lang="ur-PK" sz="1600" dirty="0" smtClean="0">
                <a:effectLst/>
                <a:latin typeface="Calibri" panose="020F0502020204030204" pitchFamily="34" charset="0"/>
                <a:ea typeface="Calibri" panose="020F0502020204030204" pitchFamily="34" charset="0"/>
                <a:cs typeface="Jameel Noori Nastaleeq" panose="02000503000000020004" pitchFamily="2" charset="-78"/>
              </a:rPr>
              <a:t>یہ جائزہ کی بنیادیں ہیں  </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ur-PK" sz="1600" baseline="0" dirty="0" smtClean="0">
              <a:latin typeface="Jameel Noori Nastaleeq" pitchFamily="2" charset="-78"/>
              <a:cs typeface="Jameel Noori Nastaleeq"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ur-PK" sz="1600" baseline="0" dirty="0" smtClean="0">
                <a:latin typeface="Jameel Noori Nastaleeq" pitchFamily="2" charset="-78"/>
                <a:cs typeface="Jameel Noori Nastaleeq" pitchFamily="2" charset="-78"/>
              </a:rPr>
              <a:t>	</a:t>
            </a:r>
          </a:p>
          <a:p>
            <a:pPr algn="r" rtl="1"/>
            <a:endParaRPr lang="en-US" sz="1600" dirty="0">
              <a:latin typeface="Jameel Noori Nastaleeq" pitchFamily="2" charset="-78"/>
              <a:cs typeface="Jameel Noori Nastaleeq" pitchFamily="2" charset="-78"/>
            </a:endParaRPr>
          </a:p>
        </p:txBody>
      </p:sp>
      <p:sp>
        <p:nvSpPr>
          <p:cNvPr id="4" name="Slide Number Placeholder 3"/>
          <p:cNvSpPr>
            <a:spLocks noGrp="1"/>
          </p:cNvSpPr>
          <p:nvPr>
            <p:ph type="sldNum" sz="quarter" idx="10"/>
          </p:nvPr>
        </p:nvSpPr>
        <p:spPr/>
        <p:txBody>
          <a:bodyPr/>
          <a:lstStyle/>
          <a:p>
            <a:fld id="{C29B3EF1-DE61-4368-892A-AD8B4C511438}" type="slidenum">
              <a:rPr lang="en-US" smtClean="0"/>
              <a:t>17</a:t>
            </a:fld>
            <a:endParaRPr lang="en-US"/>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3884401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600" b="0" dirty="0" smtClean="0">
                <a:latin typeface="Jameel Noori Nastaleeq" panose="02000503000000020004" pitchFamily="2" charset="-78"/>
                <a:cs typeface="Jameel Noori Nastaleeq" panose="02000503000000020004" pitchFamily="2" charset="-78"/>
              </a:rPr>
              <a:t>جائزہ</a:t>
            </a:r>
            <a:r>
              <a:rPr lang="ur-PK" sz="1600" b="0" baseline="0" dirty="0" smtClean="0">
                <a:latin typeface="Jameel Noori Nastaleeq" panose="02000503000000020004" pitchFamily="2" charset="-78"/>
                <a:cs typeface="Jameel Noori Nastaleeq" panose="02000503000000020004" pitchFamily="2" charset="-78"/>
              </a:rPr>
              <a:t> لینے کے بعد اصلاح کا آغاز کرنا ہو گا،تین چیزیں ہمیں اختیار  کرنی ہونگی </a:t>
            </a:r>
          </a:p>
          <a:p>
            <a:pPr algn="r" rtl="1"/>
            <a:r>
              <a:rPr lang="en-US" sz="1600" b="0" dirty="0" smtClean="0">
                <a:latin typeface="Jameel Noori Nastaleeq" panose="02000503000000020004" pitchFamily="2" charset="-78"/>
                <a:cs typeface="Jameel Noori Nastaleeq" panose="02000503000000020004" pitchFamily="2" charset="-78"/>
              </a:rPr>
              <a:t>Choice</a:t>
            </a:r>
            <a:r>
              <a:rPr lang="ur-PK" sz="1600" b="0" dirty="0" smtClean="0">
                <a:latin typeface="Jameel Noori Nastaleeq" panose="02000503000000020004" pitchFamily="2" charset="-78"/>
                <a:cs typeface="Jameel Noori Nastaleeq" panose="02000503000000020004" pitchFamily="2" charset="-78"/>
              </a:rPr>
              <a:t> یعنی</a:t>
            </a:r>
            <a:r>
              <a:rPr lang="ur-PK" sz="1600" b="0" baseline="0" dirty="0" smtClean="0">
                <a:latin typeface="Jameel Noori Nastaleeq" panose="02000503000000020004" pitchFamily="2" charset="-78"/>
                <a:cs typeface="Jameel Noori Nastaleeq" panose="02000503000000020004" pitchFamily="2" charset="-78"/>
              </a:rPr>
              <a:t> نیکی کو </a:t>
            </a:r>
            <a:r>
              <a:rPr lang="ur-PK" sz="1600" b="0" dirty="0" smtClean="0">
                <a:latin typeface="Jameel Noori Nastaleeq" panose="02000503000000020004" pitchFamily="2" charset="-78"/>
                <a:cs typeface="Jameel Noori Nastaleeq" panose="02000503000000020004" pitchFamily="2" charset="-78"/>
              </a:rPr>
              <a:t>منتخب  کرنا</a:t>
            </a:r>
          </a:p>
          <a:p>
            <a:pPr algn="r" rtl="1"/>
            <a:r>
              <a:rPr lang="en-US" sz="1600" b="0" dirty="0" smtClean="0">
                <a:latin typeface="Jameel Noori Nastaleeq" panose="02000503000000020004" pitchFamily="2" charset="-78"/>
                <a:cs typeface="Jameel Noori Nastaleeq" panose="02000503000000020004" pitchFamily="2" charset="-78"/>
              </a:rPr>
              <a:t>Chance</a:t>
            </a:r>
            <a:r>
              <a:rPr lang="ur-PK" sz="1600" b="0" dirty="0" smtClean="0">
                <a:latin typeface="Jameel Noori Nastaleeq" panose="02000503000000020004" pitchFamily="2" charset="-78"/>
                <a:cs typeface="Jameel Noori Nastaleeq" panose="02000503000000020004" pitchFamily="2" charset="-78"/>
              </a:rPr>
              <a:t>یعنی</a:t>
            </a:r>
            <a:r>
              <a:rPr lang="ur-PK" sz="1600" b="0" baseline="0" dirty="0" smtClean="0">
                <a:latin typeface="Jameel Noori Nastaleeq" panose="02000503000000020004" pitchFamily="2" charset="-78"/>
                <a:cs typeface="Jameel Noori Nastaleeq" panose="02000503000000020004" pitchFamily="2" charset="-78"/>
              </a:rPr>
              <a:t> ان مواقعوں کو اختیار کرنا جہاں نیکی کی جا سکے اور برائی سے رکا جا سکے </a:t>
            </a:r>
          </a:p>
          <a:p>
            <a:pPr algn="r" rtl="1"/>
            <a:r>
              <a:rPr lang="en-US" sz="1600" b="0" baseline="0" dirty="0" smtClean="0">
                <a:latin typeface="Jameel Noori Nastaleeq" panose="02000503000000020004" pitchFamily="2" charset="-78"/>
                <a:cs typeface="Jameel Noori Nastaleeq" panose="02000503000000020004" pitchFamily="2" charset="-78"/>
              </a:rPr>
              <a:t>Change</a:t>
            </a:r>
            <a:r>
              <a:rPr lang="ur-PK" sz="1600" b="0" baseline="0" dirty="0" smtClean="0">
                <a:latin typeface="Jameel Noori Nastaleeq" panose="02000503000000020004" pitchFamily="2" charset="-78"/>
                <a:cs typeface="Jameel Noori Nastaleeq" panose="02000503000000020004" pitchFamily="2" charset="-78"/>
              </a:rPr>
              <a:t> یعنی اپنی زندگی کو اپنی چوائس کے مطابق تبدیل کرنے کا عمل شروع کرنا </a:t>
            </a:r>
          </a:p>
          <a:p>
            <a:pPr marL="0" marR="0" indent="0" algn="r" defTabSz="914400" rtl="1" eaLnBrk="1" fontAlgn="auto" latinLnBrk="0" hangingPunct="1">
              <a:lnSpc>
                <a:spcPct val="100000"/>
              </a:lnSpc>
              <a:spcBef>
                <a:spcPts val="0"/>
              </a:spcBef>
              <a:spcAft>
                <a:spcPts val="0"/>
              </a:spcAft>
              <a:buClrTx/>
              <a:buSzTx/>
              <a:buFontTx/>
              <a:buNone/>
              <a:tabLst/>
              <a:defRPr/>
            </a:pPr>
            <a:r>
              <a:rPr lang="ur-PK" sz="1600" b="0" baseline="0" dirty="0" smtClean="0">
                <a:latin typeface="Jameel Noori Nastaleeq" panose="02000503000000020004" pitchFamily="2" charset="-78"/>
                <a:cs typeface="Jameel Noori Nastaleeq" panose="02000503000000020004" pitchFamily="2" charset="-78"/>
              </a:rPr>
              <a:t>نیکی کو منتخب کرنا اورتبدیلی کا عمل شروع کرنے کاآغاز دل کی اصلاح سے ہو گا </a:t>
            </a:r>
          </a:p>
          <a:p>
            <a:pPr algn="r" rtl="1"/>
            <a:r>
              <a:rPr lang="ur-PK" sz="1600" b="1" dirty="0" smtClean="0">
                <a:latin typeface="Jameel Noori Nastaleeq" panose="02000503000000020004" pitchFamily="2" charset="-78"/>
                <a:cs typeface="Jameel Noori Nastaleeq" panose="02000503000000020004" pitchFamily="2" charset="-78"/>
              </a:rPr>
              <a:t>دل کی اصلاح :</a:t>
            </a:r>
          </a:p>
          <a:p>
            <a:pPr algn="r"/>
            <a:r>
              <a:rPr lang="ur-PK" sz="1600" dirty="0" smtClean="0">
                <a:latin typeface="Jameel Noori Nastaleeq" panose="02000503000000020004" pitchFamily="2" charset="-78"/>
                <a:cs typeface="Jameel Noori Nastaleeq" panose="02000503000000020004" pitchFamily="2" charset="-78"/>
              </a:rPr>
              <a:t>نفس کی اصلاح کے لیے </a:t>
            </a:r>
            <a:r>
              <a:rPr lang="ur-PK" sz="1600" baseline="0" dirty="0" smtClean="0">
                <a:latin typeface="Jameel Noori Nastaleeq" panose="02000503000000020004" pitchFamily="2" charset="-78"/>
                <a:cs typeface="Jameel Noori Nastaleeq" panose="02000503000000020004" pitchFamily="2" charset="-78"/>
              </a:rPr>
              <a:t>میں سب سے پہلے دل کی طرف توجہ کرنے کی ضرورت ہوتی ہے کہ دل میں خدا ،رسول ؐ کی محبت ،آخرت کی جوابدہی کا احساس اور نیکی کا احترام بیٹھے دل کو پورا یقین ہو جائے کہ نیکی ہی نجات ہے دلی ایمان یہ  ہو کہ برائی مجھے رسوائی اور تکلیف کے سوا کچھ نہیں دے گی ، دل ہی تو وہ اصل شے ہے جو برائی کی طرف کشش محسوس کرتاہے اس کو پاکی کی تربیت دے کر درست کریں تا کہ وہ پھر ادھر زیادہ کشش محسوس ہی نہ کرے </a:t>
            </a:r>
            <a:endParaRPr lang="en-US" sz="1600" dirty="0" smtClean="0">
              <a:latin typeface="Jameel Noori Nastaleeq" panose="02000503000000020004" pitchFamily="2" charset="-78"/>
              <a:cs typeface="Jameel Noori Nastaleeq" panose="02000503000000020004" pitchFamily="2" charset="-78"/>
            </a:endParaRPr>
          </a:p>
          <a:p>
            <a:pPr marL="285750" indent="-285750" algn="r" rtl="1">
              <a:buFont typeface="Arial" panose="020B0604020202020204" pitchFamily="34" charset="0"/>
              <a:buChar char="•"/>
            </a:pPr>
            <a:r>
              <a:rPr lang="ur-PK" sz="1600" dirty="0" smtClean="0">
                <a:latin typeface="Jameel Noori Nastaleeq" panose="02000503000000020004" pitchFamily="2" charset="-78"/>
                <a:cs typeface="Jameel Noori Nastaleeq" panose="02000503000000020004" pitchFamily="2" charset="-78"/>
              </a:rPr>
              <a:t>لہذا جس برائی کو بھی دور کرنا مطلوب ہے دل میں اس کی نفرت بٹھائیں اور جس نیکی کو بھی اختیار کرنا مقصود ہے دل میں اس کی محبت اور اس کی اہمیت کا احساس گہرا کریں</a:t>
            </a:r>
          </a:p>
          <a:p>
            <a:pPr marL="285750" indent="-285750" algn="r" rtl="1">
              <a:buFont typeface="Arial" panose="020B0604020202020204" pitchFamily="34" charset="0"/>
              <a:buChar char="•"/>
            </a:pPr>
            <a:r>
              <a:rPr lang="ur-PK" sz="1600" dirty="0" smtClean="0">
                <a:latin typeface="Jameel Noori Nastaleeq" panose="02000503000000020004" pitchFamily="2" charset="-78"/>
                <a:cs typeface="Jameel Noori Nastaleeq" panose="02000503000000020004" pitchFamily="2" charset="-78"/>
              </a:rPr>
              <a:t> دل میں ناپاک خواہشوں کا پیدا ہو جانا تقاضائے بشریت ہے مگر ان خواہشوں کا دل میں آرام سے بیٹھے رہنا ، پھلنا پھولنا ہر طرف اپنے پنجے گاڑتے چلے جانا ، یہ انسان کی اپنی نالائقی اور غلفلت ہے ،بری خواہشات تو پیدا ہوں گی ہی مگر انسان کا فرض ہے کہ دل کو ان سے پاک کرنے کی سعی جاری رکھے تا کہ وہ وہاں جڑیں مضبوط نہ کرسکیں </a:t>
            </a:r>
          </a:p>
          <a:p>
            <a:pPr marL="285750" marR="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ur-PK" sz="1600" b="1" dirty="0" smtClean="0">
                <a:latin typeface="Jameel Noori Nastaleeq" panose="02000503000000020004" pitchFamily="2" charset="-78"/>
                <a:cs typeface="Jameel Noori Nastaleeq" panose="02000503000000020004" pitchFamily="2" charset="-78"/>
              </a:rPr>
              <a:t>فوائد</a:t>
            </a:r>
            <a:r>
              <a:rPr lang="ur-PK" sz="1600" b="1" baseline="0" dirty="0" smtClean="0">
                <a:latin typeface="Jameel Noori Nastaleeq" panose="02000503000000020004" pitchFamily="2" charset="-78"/>
                <a:cs typeface="Jameel Noori Nastaleeq" panose="02000503000000020004" pitchFamily="2" charset="-78"/>
              </a:rPr>
              <a:t> کا تصور:</a:t>
            </a:r>
            <a:r>
              <a:rPr lang="ur-PK" sz="1600" b="0" baseline="0" dirty="0" smtClean="0">
                <a:latin typeface="Jameel Noori Nastaleeq" panose="02000503000000020004" pitchFamily="2" charset="-78"/>
                <a:cs typeface="Jameel Noori Nastaleeq" panose="02000503000000020004" pitchFamily="2" charset="-78"/>
              </a:rPr>
              <a:t>نیک اعمال سے حاصل ہونے والے اخروی فوائد کو وقتاً فوقتاً ذہن میں تازہ کیا جاتا رہے اور نفس کر زیر کرنے میں جو تکلیف ہو اسے برداشت کرنے کے اجر کا تصور کر لیا  جائے یہ تصور دل کو نیکی کی راہ پر ڈالنے کے سلسے میں حیرت انگیز اثرات پیدا کرتا ہے</a:t>
            </a:r>
            <a:endParaRPr lang="en-US" sz="1600" b="0" baseline="0" dirty="0" smtClean="0">
              <a:latin typeface="Jameel Noori Nastaleeq" panose="02000503000000020004" pitchFamily="2" charset="-78"/>
              <a:cs typeface="Jameel Noori Nastaleeq" panose="02000503000000020004" pitchFamily="2" charset="-78"/>
            </a:endParaRPr>
          </a:p>
          <a:p>
            <a:pPr algn="r" rtl="1"/>
            <a:r>
              <a:rPr lang="ur-PK" sz="1600" b="1" baseline="0" dirty="0" smtClean="0">
                <a:latin typeface="Jameel Noori Nastaleeq" panose="02000503000000020004" pitchFamily="2" charset="-78"/>
                <a:cs typeface="Jameel Noori Nastaleeq" panose="02000503000000020004" pitchFamily="2" charset="-78"/>
              </a:rPr>
              <a:t>نیت کا تزکیہ :</a:t>
            </a:r>
            <a:r>
              <a:rPr lang="ur-PK" sz="1600" b="0" baseline="0" dirty="0" smtClean="0">
                <a:latin typeface="Jameel Noori Nastaleeq" panose="02000503000000020004" pitchFamily="2" charset="-78"/>
                <a:cs typeface="Jameel Noori Nastaleeq" panose="02000503000000020004" pitchFamily="2" charset="-78"/>
              </a:rPr>
              <a:t>سب سے پہلی چیز ہے کہ  </a:t>
            </a:r>
            <a:r>
              <a:rPr lang="ur-PK" sz="1600" dirty="0" smtClean="0">
                <a:effectLst/>
                <a:latin typeface="Calibri" panose="020F0502020204030204" pitchFamily="34" charset="0"/>
                <a:ea typeface="Calibri" panose="020F0502020204030204" pitchFamily="34" charset="0"/>
                <a:cs typeface="Jameel Noori Nastaleeq" panose="02000503000000020004" pitchFamily="2" charset="-78"/>
              </a:rPr>
              <a:t>جو کام بھی کیا جائے وہ خالصتاً اللہ کے لئے ہو تمام عبادات اور اعمال حسنہ اگر</a:t>
            </a:r>
            <a:r>
              <a:rPr lang="ur-PK" sz="1600" baseline="0" dirty="0" smtClean="0">
                <a:effectLst/>
                <a:latin typeface="Calibri" panose="020F0502020204030204" pitchFamily="34" charset="0"/>
                <a:ea typeface="Calibri" panose="020F0502020204030204" pitchFamily="34" charset="0"/>
                <a:cs typeface="Jameel Noori Nastaleeq" panose="02000503000000020004" pitchFamily="2" charset="-78"/>
              </a:rPr>
              <a:t> </a:t>
            </a:r>
            <a:r>
              <a:rPr lang="ur-PK" sz="1600" dirty="0" smtClean="0">
                <a:effectLst/>
                <a:latin typeface="Calibri" panose="020F0502020204030204" pitchFamily="34" charset="0"/>
                <a:ea typeface="Calibri" panose="020F0502020204030204" pitchFamily="34" charset="0"/>
                <a:cs typeface="Jameel Noori Nastaleeq" panose="02000503000000020004" pitchFamily="2" charset="-78"/>
              </a:rPr>
              <a:t> شریعت کے دائرے میں ہوں لیکن ان کے پیچھے تھوڑی سا دکھاوا موجود ہو تو یہ اعمال کو ضائع کر دے گا ۔</a:t>
            </a:r>
          </a:p>
          <a:p>
            <a:pPr algn="r" rtl="1"/>
            <a:r>
              <a:rPr lang="ur-PK" sz="1600" dirty="0" smtClean="0">
                <a:effectLst/>
                <a:latin typeface="Calibri" panose="020F0502020204030204" pitchFamily="34" charset="0"/>
                <a:ea typeface="Calibri" panose="020F0502020204030204" pitchFamily="34" charset="0"/>
                <a:cs typeface="Jameel Noori Nastaleeq" panose="02000503000000020004" pitchFamily="2" charset="-78"/>
              </a:rPr>
              <a:t>نیت کے تزکیہ</a:t>
            </a:r>
            <a:r>
              <a:rPr lang="ur-PK" sz="1600" baseline="0" dirty="0" smtClean="0">
                <a:effectLst/>
                <a:latin typeface="Calibri" panose="020F0502020204030204" pitchFamily="34" charset="0"/>
                <a:ea typeface="Calibri" panose="020F0502020204030204" pitchFamily="34" charset="0"/>
                <a:cs typeface="Jameel Noori Nastaleeq" panose="02000503000000020004" pitchFamily="2" charset="-78"/>
              </a:rPr>
              <a:t> کے بعد اپنی بہتری کے لئے جو عملی کام کرنے ہوں گے وہ یہ ہیں :</a:t>
            </a:r>
          </a:p>
          <a:p>
            <a:pPr algn="r" rtl="1"/>
            <a:r>
              <a:rPr kumimoji="0" lang="en-US" sz="11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a:t>
            </a:r>
            <a:r>
              <a:rPr kumimoji="0" lang="ur-PK" sz="11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 ذکر الٰہی </a:t>
            </a:r>
          </a:p>
          <a:p>
            <a:pPr algn="r" rtl="1"/>
            <a:r>
              <a:rPr kumimoji="0" lang="en-US" sz="11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a:t>
            </a:r>
            <a:r>
              <a:rPr kumimoji="0" lang="ur-PK" sz="11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 استغفار </a:t>
            </a:r>
          </a:p>
          <a:p>
            <a:pPr algn="r" rtl="1"/>
            <a:r>
              <a:rPr kumimoji="0" lang="en-US" sz="11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a:t>
            </a:r>
            <a:r>
              <a:rPr kumimoji="0" lang="ur-PK" sz="11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 نماز کی حفاظت </a:t>
            </a:r>
          </a:p>
          <a:p>
            <a:pPr algn="r" rtl="1"/>
            <a:r>
              <a:rPr kumimoji="0" lang="en-US" sz="11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a:t>
            </a:r>
            <a:r>
              <a:rPr kumimoji="0" lang="ur-PK" sz="11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 دعا</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algn="r" rtl="1"/>
            <a:endParaRPr lang="en-US" sz="1600" b="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29B3EF1-DE61-4368-892A-AD8B4C511438}" type="slidenum">
              <a:rPr lang="en-US" smtClean="0">
                <a:solidFill>
                  <a:prstClr val="black"/>
                </a:solidFill>
              </a:rPr>
              <a:pPr/>
              <a:t>18</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2635655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ur-PK"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اپنے نفس کی خرابیوں  سے واقفیت حاصل کرنا پہلا مرحلہ اور دوسرا مرحلہ ان کی تربیت کرکے انہیں دور کرنا</a:t>
            </a:r>
          </a:p>
          <a:p>
            <a:pPr marL="0" marR="0" lvl="0" indent="0" algn="r" defTabSz="914400" rtl="1" eaLnBrk="1" fontAlgn="auto" latinLnBrk="0" hangingPunct="1">
              <a:lnSpc>
                <a:spcPct val="100000"/>
              </a:lnSpc>
              <a:spcBef>
                <a:spcPts val="0"/>
              </a:spcBef>
              <a:spcAft>
                <a:spcPts val="0"/>
              </a:spcAft>
              <a:buClrTx/>
              <a:buSzTx/>
              <a:buFontTx/>
              <a:buNone/>
              <a:tabLst/>
              <a:defRPr/>
            </a:pPr>
            <a:r>
              <a:rPr lang="ur-PK" sz="1600" dirty="0" smtClean="0">
                <a:latin typeface="Jameel Noori Nastaleeq" panose="02000503000000020004" pitchFamily="2" charset="-78"/>
                <a:cs typeface="Jameel Noori Nastaleeq" panose="02000503000000020004" pitchFamily="2" charset="-78"/>
              </a:rPr>
              <a:t>انسان </a:t>
            </a:r>
            <a:r>
              <a:rPr lang="ur-PK" sz="1600" baseline="0" dirty="0" smtClean="0">
                <a:latin typeface="Jameel Noori Nastaleeq" panose="02000503000000020004" pitchFamily="2" charset="-78"/>
                <a:cs typeface="Jameel Noori Nastaleeq" panose="02000503000000020004" pitchFamily="2" charset="-78"/>
              </a:rPr>
              <a:t>اپنی فطرت  اور مزاج کے لحاظ سے آسانی ڈھونڈٖتا ہے اور زندگی میں خوشیاں اور پر کشش چیزیں اسے اٹریکٹ کرتی ہیں عموماً جو چیزیں بظاہر پر کشش ہوتی ہیں ان کے پیچھے کوئی نقصان پوشیدہ ہوتا ہے اور انسان کو اس نقصان سے بچانے کے لئے اللہ رب العالمین نے اس سے منع فرمایا ہوتا ہے مثال کے طور پر موسیقی ، گانے وغیرہ انسان کو اٹریکٹ کرتے ہیں وہ انہیں سننا چاہتا ہے دوسری طرف اللہ اسے حرام قرار دیا ہے ، منع فرمایا ہے اب اگر اس سے رکنا ہے تو سیلف کنٹرول کرنا ہو گا۔  </a:t>
            </a:r>
            <a:endPar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endParaRP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ur-PK" sz="16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Times New Roman" panose="02020603050405020304" pitchFamily="18" charset="0"/>
                <a:cs typeface="Jameel Noori Nastaleeq" panose="02000503000000020004" pitchFamily="2" charset="-78"/>
              </a:rPr>
              <a:t>۔</a:t>
            </a:r>
            <a:r>
              <a:rPr kumimoji="0" lang="ar-SA" sz="16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Times New Roman" panose="02020603050405020304" pitchFamily="18" charset="0"/>
                <a:cs typeface="Jameel Noori Nastaleeq" panose="02000503000000020004" pitchFamily="2" charset="-78"/>
              </a:rPr>
              <a:t>نفس کو </a:t>
            </a:r>
            <a:r>
              <a:rPr kumimoji="0" lang="ur-PK" sz="16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Times New Roman" panose="02020603050405020304" pitchFamily="18" charset="0"/>
                <a:cs typeface="Jameel Noori Nastaleeq" panose="02000503000000020004" pitchFamily="2" charset="-78"/>
              </a:rPr>
              <a:t>قابو کرنے کے طریقے </a:t>
            </a:r>
            <a:r>
              <a:rPr kumimoji="0" lang="ar-SA" sz="16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Times New Roman" panose="02020603050405020304" pitchFamily="18" charset="0"/>
                <a:cs typeface="Jameel Noori Nastaleeq" panose="02000503000000020004" pitchFamily="2" charset="-78"/>
              </a:rPr>
              <a:t>۔</a:t>
            </a:r>
            <a:endParaRPr kumimoji="0" lang="en-US" sz="16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Calibri" panose="020F0502020204030204" pitchFamily="34" charset="0"/>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Times New Roman" panose="02020603050405020304" pitchFamily="18" charset="0"/>
                <a:cs typeface="Jameel Noori Nastaleeq" panose="02000503000000020004" pitchFamily="2" charset="-78"/>
              </a:rPr>
              <a:t>1</a:t>
            </a:r>
            <a:r>
              <a:rPr kumimoji="0" lang="ar-SA" sz="16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Times New Roman" panose="02020603050405020304" pitchFamily="18" charset="0"/>
                <a:cs typeface="Jameel Noori Nastaleeq" panose="02000503000000020004" pitchFamily="2" charset="-78"/>
              </a:rPr>
              <a:t>۔ نفس ک</a:t>
            </a: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Times New Roman" panose="02020603050405020304" pitchFamily="18" charset="0"/>
                <a:cs typeface="Jameel Noori Nastaleeq" panose="02000503000000020004" pitchFamily="2" charset="-78"/>
              </a:rPr>
              <a:t>ی ہر </a:t>
            </a:r>
            <a:r>
              <a:rPr kumimoji="0" lang="ar-SA" sz="16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Times New Roman" panose="02020603050405020304" pitchFamily="18" charset="0"/>
                <a:cs typeface="Jameel Noori Nastaleeq" panose="02000503000000020004" pitchFamily="2" charset="-78"/>
              </a:rPr>
              <a:t> خواہش</a:t>
            </a: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Times New Roman" panose="02020603050405020304" pitchFamily="18" charset="0"/>
                <a:cs typeface="Jameel Noori Nastaleeq" panose="02000503000000020004" pitchFamily="2" charset="-78"/>
              </a:rPr>
              <a:t> کو پورا نہ کیا جائے جس طرح کسی جانور کو ٹریننگ دینی ہوتی ہے تو اس کو سدھارنے والا ٹرینر اس کو بھوکا رکھتا ہے اور تھوڑی تھوڑی غذا اس وقت دیتا ہے جب وہ ٹرینر کا کہنا ماننے لگتا ہے اس طرح  </a:t>
            </a:r>
            <a:r>
              <a:rPr kumimoji="0" lang="ar-SA" sz="16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Times New Roman" panose="02020603050405020304" pitchFamily="18" charset="0"/>
                <a:cs typeface="Jameel Noori Nastaleeq" panose="02000503000000020004" pitchFamily="2" charset="-78"/>
              </a:rPr>
              <a:t>چوپائے دانہ گھاس نہیں پاتے تو نرم ہوجاتے ہیں۔ </a:t>
            </a: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Times New Roman" panose="02020603050405020304" pitchFamily="18" charset="0"/>
                <a:cs typeface="Jameel Noori Nastaleeq" panose="02000503000000020004" pitchFamily="2" charset="-78"/>
              </a:rPr>
              <a:t>اسی طرح نفس کا </a:t>
            </a:r>
            <a:r>
              <a:rPr kumimoji="0" lang="ar-SA" sz="16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Times New Roman" panose="02020603050405020304" pitchFamily="18" charset="0"/>
                <a:cs typeface="Jameel Noori Nastaleeq" panose="02000503000000020004" pitchFamily="2" charset="-78"/>
              </a:rPr>
              <a:t> دانہ پانی روک دیا جا</a:t>
            </a: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Times New Roman" panose="02020603050405020304" pitchFamily="18" charset="0"/>
                <a:cs typeface="Jameel Noori Nastaleeq" panose="02000503000000020004" pitchFamily="2" charset="-78"/>
              </a:rPr>
              <a:t>تا ہے تو اس کی اس کی ڈیمانڈز بہت زیادہ نہیں بڑھتی </a:t>
            </a: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انسان کے نفس کی یہ خصوصیت ہے کہ اگر اس کے آگے ایک دفعہ جھک جاؤ تو پھر مزید جھکاتا ہی چلا جاتا ہے ایک غلط خواہش پوری کر لو تو دوسری غلط خواہش پہلی سے زیادہ شدت کے ساتھ دل میں اٹھ کھڑی ہو گی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حضرت ابو بکر صدیق ؓ نے جب حضرت عمر ؓ  کو خلافت کی ذمہ داریاں سونپیں تو انہیں قیمتی نصیحتیں کیں جن میں ایک  یہ بھی تھی کہ نفس کو قابو میں رکھا جائے کیونکہ ‘’ نفس کی ایک بات پوری کریں تو دوسری کے لیے پاؤں پھیلاتا ہے ‘’</a:t>
            </a:r>
          </a:p>
          <a:p>
            <a:pPr marL="0" marR="0" lvl="0" indent="0" algn="r" defTabSz="914400" rtl="1" eaLnBrk="1" fontAlgn="auto" latinLnBrk="0" hangingPunct="1">
              <a:lnSpc>
                <a:spcPct val="107000"/>
              </a:lnSpc>
              <a:spcBef>
                <a:spcPts val="0"/>
              </a:spcBef>
              <a:spcAft>
                <a:spcPts val="800"/>
              </a:spcAft>
              <a:buClrTx/>
              <a:buSzTx/>
              <a:buFontTx/>
              <a:buNone/>
              <a:tabLst/>
              <a:defRPr/>
            </a:pPr>
            <a:endPar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Times New Roman" panose="02020603050405020304" pitchFamily="18" charset="0"/>
              <a:cs typeface="Jameel Noori Nastaleeq" panose="02000503000000020004" pitchFamily="2" charset="-78"/>
            </a:endParaRP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Times New Roman" panose="02020603050405020304" pitchFamily="18" charset="0"/>
                <a:cs typeface="Jameel Noori Nastaleeq" panose="02000503000000020004" pitchFamily="2" charset="-78"/>
              </a:rPr>
              <a:t>۔</a:t>
            </a:r>
            <a:r>
              <a:rPr kumimoji="0" lang="en-US" sz="16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Times New Roman" panose="02020603050405020304" pitchFamily="18" charset="0"/>
                <a:cs typeface="Jameel Noori Nastaleeq" panose="02000503000000020004" pitchFamily="2" charset="-78"/>
              </a:rPr>
              <a:t>2</a:t>
            </a:r>
            <a:r>
              <a:rPr kumimoji="0" lang="ar-SA" sz="16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Times New Roman" panose="02020603050405020304" pitchFamily="18" charset="0"/>
                <a:cs typeface="Jameel Noori Nastaleeq" panose="02000503000000020004" pitchFamily="2" charset="-78"/>
              </a:rPr>
              <a:t>۔ عبادت </a:t>
            </a:r>
            <a:r>
              <a:rPr kumimoji="0" lang="ur-PK" sz="16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Times New Roman" panose="02020603050405020304" pitchFamily="18" charset="0"/>
                <a:cs typeface="Jameel Noori Nastaleeq" panose="02000503000000020004" pitchFamily="2" charset="-78"/>
              </a:rPr>
              <a:t>کا عادی بنایا جائے </a:t>
            </a:r>
            <a:r>
              <a:rPr kumimoji="0" lang="ar-SA" sz="16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Times New Roman" panose="02020603050405020304" pitchFamily="18" charset="0"/>
                <a:cs typeface="Jameel Noori Nastaleeq" panose="02000503000000020004" pitchFamily="2" charset="-78"/>
              </a:rPr>
              <a:t>۔</a:t>
            </a:r>
            <a:endParaRPr kumimoji="0" lang="en-US" sz="16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Calibri" panose="020F0502020204030204" pitchFamily="34" charset="0"/>
              <a:cs typeface="Jameel Noori Nastaleeq" panose="02000503000000020004" pitchFamily="2" charset="-78"/>
            </a:endParaRPr>
          </a:p>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ar-SA" sz="1600" b="0" i="0" u="none" strike="noStrike" kern="1200" cap="none" spc="0" normalizeH="0" baseline="0" noProof="0" dirty="0" smtClean="0">
                <a:ln>
                  <a:noFill/>
                </a:ln>
                <a:solidFill>
                  <a:prstClr val="black"/>
                </a:solidFill>
                <a:effectLst/>
                <a:uLnTx/>
                <a:uFillTx/>
                <a:latin typeface="Attari_Quraan_Word" panose="02000000000000000000" pitchFamily="2" charset="-78"/>
                <a:ea typeface="Times New Roman" panose="02020603050405020304" pitchFamily="18" charset="0"/>
                <a:cs typeface="Attari_Quraan_Word" panose="02000000000000000000" pitchFamily="2" charset="-78"/>
              </a:rPr>
              <a:t>۔ وَالَّذِیْنَ جَاہَدُوا فِیْنَا لَنَہْدِیَنَّہُمْ سُبُلَنَا۔</a:t>
            </a:r>
            <a:endParaRPr kumimoji="0" lang="ur-PK" sz="1600" b="0" i="0" u="none" strike="noStrike" kern="1200" cap="none" spc="0" normalizeH="0" baseline="0" noProof="0" dirty="0" smtClean="0">
              <a:ln>
                <a:noFill/>
              </a:ln>
              <a:solidFill>
                <a:prstClr val="black"/>
              </a:solidFill>
              <a:effectLst/>
              <a:uLnTx/>
              <a:uFillTx/>
              <a:latin typeface="Attari_Quraan_Word" panose="02000000000000000000" pitchFamily="2" charset="-78"/>
              <a:ea typeface="Times New Roman" panose="02020603050405020304" pitchFamily="18" charset="0"/>
              <a:cs typeface="Attari_Quraan_Word" panose="02000000000000000000" pitchFamily="2" charset="-78"/>
            </a:endParaRPr>
          </a:p>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ar-SA" sz="16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Times New Roman" panose="02020603050405020304" pitchFamily="18" charset="0"/>
                <a:cs typeface="Jameel Noori Nastaleeq" panose="02000503000000020004" pitchFamily="2" charset="-78"/>
              </a:rPr>
              <a:t> ترجمہ: جنہوں نے ہماری راہ میں مجاہدہ کیا ہم ان کو اپنا راستہ دکھا دیتے ہیں۔ (العنکبوت 96/29)</a:t>
            </a:r>
            <a:endPar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endParaRPr>
          </a:p>
          <a:p>
            <a:pPr algn="r" rtl="1"/>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rPr>
              <a:t>3۔</a:t>
            </a:r>
            <a:r>
              <a:rPr lang="ur-PK" sz="1600" b="1" baseline="0" dirty="0" smtClean="0">
                <a:latin typeface="Jameel Noori Nastaleeq" pitchFamily="2" charset="-78"/>
                <a:cs typeface="Jameel Noori Nastaleeq" pitchFamily="2" charset="-78"/>
              </a:rPr>
              <a:t> استقامت</a:t>
            </a:r>
            <a:r>
              <a:rPr lang="en-US" sz="1600" b="1" dirty="0" smtClean="0">
                <a:latin typeface="Jameel Noori Nastaleeq" panose="02000503000000020004" pitchFamily="2" charset="-78"/>
                <a:cs typeface="Jameel Noori Nastaleeq" panose="02000503000000020004" pitchFamily="2" charset="-78"/>
              </a:rPr>
              <a:t>Consistency</a:t>
            </a:r>
            <a:r>
              <a:rPr lang="ur-PK" sz="1600" b="1" baseline="0" dirty="0" smtClean="0">
                <a:latin typeface="Jameel Noori Nastaleeq" pitchFamily="2" charset="-78"/>
                <a:cs typeface="Jameel Noori Nastaleeq" pitchFamily="2" charset="-78"/>
              </a:rPr>
              <a:t> :</a:t>
            </a:r>
          </a:p>
          <a:p>
            <a:pPr algn="r" rtl="1"/>
            <a:r>
              <a:rPr lang="ur-PK" sz="1600" b="0" baseline="0" dirty="0" smtClean="0">
                <a:latin typeface="Jameel Noori Nastaleeq" pitchFamily="2" charset="-78"/>
                <a:cs typeface="Jameel Noori Nastaleeq" pitchFamily="2" charset="-78"/>
              </a:rPr>
              <a:t>ضبط نفس کو آسان بنانے والی ایک اور  چیز استقامت ہے جس کا مفہوم یہ ہے کہ جو نیک کام شروع کیا جائے اس کے سلسلے میں پھر سستی برتنے اور ناغہ کرنے سے پرہیز کیا جائے اور جس برے کام کو چھوڑ دیا جائے پوری کوشش کی جائے کہ پھر وہ کام نہ کیا جائے ۔چاہے کتنی بھی مشکل پیش آئے نیکی پر قائم رہنانفس کے زور کو توڑنے  کا ایک کامیاب نسخہ ہے جو کام باقاعدگی اور پابندی کے ساتھ بار بار کیا جاتا رہے گا ، وہ چاہے کتنا مشکل کیوں نہ  ہو، آسان ہو کر  رہے گا</a:t>
            </a:r>
          </a:p>
          <a:p>
            <a:pPr algn="r" rtl="1"/>
            <a:r>
              <a:rPr lang="ur-PK" sz="1600" b="1" baseline="0" dirty="0" smtClean="0">
                <a:latin typeface="Jameel Noori Nastaleeq" pitchFamily="2" charset="-78"/>
                <a:cs typeface="Jameel Noori Nastaleeq" pitchFamily="2" charset="-78"/>
              </a:rPr>
              <a:t>4۔ برائی کو آغاز ہی دبا دینا:</a:t>
            </a:r>
          </a:p>
          <a:p>
            <a:pPr algn="r" rtl="1"/>
            <a:r>
              <a:rPr lang="ur-PK" sz="1600" b="0" baseline="0" dirty="0" smtClean="0">
                <a:latin typeface="Jameel Noori Nastaleeq" pitchFamily="2" charset="-78"/>
                <a:cs typeface="Jameel Noori Nastaleeq" pitchFamily="2" charset="-78"/>
              </a:rPr>
              <a:t> جب چشمہ پھوٹتا ہے تو اس کا منہ اتنا چھوٹا ہوتا ہے کہ ایک سلائی سے بھی اسے بند کیا جا سکتا ہے مگر وہ جب وہ پر ہو جاتا ہے تو پانی کی اتنی کثرت ہوجاتی ہے کہ ہاتھی کے اوپر بیٹھ کر بھی اسے عبور نہیں کیا جا سکتا۔ اسی طرح جب کوئی بری عادت /خواہش ہمارے اندر پیدا ہو اسے فوراً ہی چیک کر کے روکا جائے  ۔  </a:t>
            </a:r>
            <a:endParaRPr lang="en-US" sz="1600" b="0" baseline="0" dirty="0" smtClean="0">
              <a:latin typeface="Jameel Noori Nastaleeq" pitchFamily="2" charset="-78"/>
              <a:cs typeface="Jameel Noori Nastaleeq"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Times New Roman" panose="02020603050405020304" pitchFamily="18" charset="0"/>
                <a:cs typeface="Jameel Noori Nastaleeq" panose="02000503000000020004" pitchFamily="2" charset="-78"/>
              </a:rPr>
              <a:t>5</a:t>
            </a:r>
            <a:r>
              <a:rPr kumimoji="0" lang="ar-SA" sz="16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Times New Roman" panose="02020603050405020304" pitchFamily="18" charset="0"/>
                <a:cs typeface="Jameel Noori Nastaleeq" panose="02000503000000020004" pitchFamily="2" charset="-78"/>
              </a:rPr>
              <a:t>۔ اللہ رب العزت سے مدد مانگی جائے</a:t>
            </a:r>
            <a:endParaRPr kumimoji="0" lang="ur-PK" sz="16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Times New Roman" panose="02020603050405020304" pitchFamily="18" charset="0"/>
              <a:cs typeface="Jameel Noori Nastaleeq" panose="02000503000000020004"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Jameel Noori Nastaleeq" panose="02000503000000020004" pitchFamily="2" charset="-78"/>
              <a:cs typeface="Jameel Noori Nastaleeq" panose="02000503000000020004" pitchFamily="2" charset="-78"/>
            </a:endParaRPr>
          </a:p>
          <a:p>
            <a:endParaRPr lang="en-US"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29B3EF1-DE61-4368-892A-AD8B4C511438}" type="slidenum">
              <a:rPr lang="en-US" smtClean="0"/>
              <a:t>19</a:t>
            </a:fld>
            <a:endParaRPr lang="en-US"/>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398012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600" baseline="0" dirty="0" smtClean="0">
                <a:latin typeface="Jameel Noori Nastaleeq" panose="02000503000000020004" pitchFamily="2" charset="-78"/>
                <a:cs typeface="Jameel Noori Nastaleeq" panose="02000503000000020004" pitchFamily="2" charset="-78"/>
              </a:rPr>
              <a:t>نفس برائیوں کی طرف زیادہ رجحان رکھتا ہے ، بہ نسبت نیکیوں کے ،لہذا برائیوں کی طرف رجحان رکھنے والے مزاج کو گھیر گھار کر نیکیوں کی طرف لانا کوئی ایسا کام نہیں جسے ٹھنڈے ٹھنڈے آرام آرام سے کیا  جا سکے ۔لہذا شروع ہی میں دل کو سمجھا دینا چاہیے کہ شیطان سے مقابلہ ہو گا اور ضرور ہو گا اور سخت ہو گا ۔پس تم اس مقابلے کے لئے تیار ہو جاؤ۔ </a:t>
            </a:r>
          </a:p>
          <a:p>
            <a:pPr algn="r" rtl="1"/>
            <a:r>
              <a:rPr lang="ur-PK" sz="1600" baseline="0" dirty="0" smtClean="0">
                <a:latin typeface="Jameel Noori Nastaleeq" panose="02000503000000020004" pitchFamily="2" charset="-78"/>
                <a:cs typeface="Jameel Noori Nastaleeq" panose="02000503000000020004" pitchFamily="2" charset="-78"/>
              </a:rPr>
              <a:t>عام حالات میں بھی برائی کا مادہ انسان پر غالب آنے کی کوشش کرتا رہتا ہے مگر جب وہ کوئی نیک کام شروع کرے اس وقت تو شیطان خصوصی طور پر چست و ہوشیار ہو کر اس کے برائی کے مادے کو ابھارنے کی کوشش میں مشغول ہو جاتاہے اب یہ انسان کا اپنا کام ہے کہ وہ اسے ابھرنے نہ دے اس کے خلاف جدو جہد جارے رکھے </a:t>
            </a:r>
          </a:p>
          <a:p>
            <a:pPr algn="r" rtl="1"/>
            <a:r>
              <a:rPr lang="ur-PK" sz="1600" baseline="0" dirty="0" smtClean="0">
                <a:latin typeface="Jameel Noori Nastaleeq" panose="02000503000000020004" pitchFamily="2" charset="-78"/>
                <a:cs typeface="Jameel Noori Nastaleeq" panose="02000503000000020004" pitchFamily="2" charset="-78"/>
              </a:rPr>
              <a:t>مولانا اشرف علی تھانویۙ کی خدمت میں کسی شخص نے عرض کیا کہ کوئی ایسی صورت ہو کہ نفس کے اندر گناہ کا تقاضا ہی پیدا نہ ہو اس پر انہوں نے فرمایا کہ ‘’ کیاتم دیوار بننا جانتے ہو؟ تقاضا تو پیدا ہو گا مگر تمہارا کام گناہ پرعمل نہ کرنا ہے چند دفعہ کے مقابلے اور نفس کے خلاف جدو جہد کرنے سے نفس خود بخود ڈھیلا پڑ جاتا ہے اور کمزور ہو جا تا ہے’’</a:t>
            </a:r>
          </a:p>
          <a:p>
            <a:pPr algn="r" rtl="1"/>
            <a:r>
              <a:rPr lang="ur-PK" sz="1600" kern="1200" dirty="0" smtClean="0">
                <a:solidFill>
                  <a:schemeClr val="tx1"/>
                </a:solidFill>
                <a:latin typeface="Jameel Noori Nastaleeq" panose="02000503000000020004" pitchFamily="2" charset="-78"/>
                <a:ea typeface="+mn-ea"/>
                <a:cs typeface="Jameel Noori Nastaleeq" panose="02000503000000020004" pitchFamily="2" charset="-78"/>
              </a:rPr>
              <a:t> اگر یہ ہمیشہ یاد رکھا</a:t>
            </a:r>
            <a:r>
              <a:rPr lang="ur-PK" sz="1600" kern="1200" baseline="0" dirty="0" smtClean="0">
                <a:solidFill>
                  <a:schemeClr val="tx1"/>
                </a:solidFill>
                <a:latin typeface="Jameel Noori Nastaleeq" panose="02000503000000020004" pitchFamily="2" charset="-78"/>
                <a:ea typeface="+mn-ea"/>
                <a:cs typeface="Jameel Noori Nastaleeq" panose="02000503000000020004" pitchFamily="2" charset="-78"/>
              </a:rPr>
              <a:t> جائے کہ </a:t>
            </a:r>
            <a:r>
              <a:rPr lang="ur-PK" sz="1600" kern="1200" dirty="0" smtClean="0">
                <a:solidFill>
                  <a:schemeClr val="tx1"/>
                </a:solidFill>
                <a:latin typeface="Jameel Noori Nastaleeq" panose="02000503000000020004" pitchFamily="2" charset="-78"/>
                <a:ea typeface="+mn-ea"/>
                <a:cs typeface="Jameel Noori Nastaleeq" panose="02000503000000020004" pitchFamily="2" charset="-78"/>
              </a:rPr>
              <a:t>فلاح صرف ان لوگوں کے لیے ہے جو عقائد، اخلاق اور اعمال کی پاکیزگی اختیار کریں، اور اپنے رب کا نام یاد کر تے رہیں تو نفس سے لڑنے</a:t>
            </a:r>
            <a:r>
              <a:rPr lang="ur-PK" sz="1600" kern="1200" baseline="0" dirty="0" smtClean="0">
                <a:solidFill>
                  <a:schemeClr val="tx1"/>
                </a:solidFill>
                <a:latin typeface="Jameel Noori Nastaleeq" panose="02000503000000020004" pitchFamily="2" charset="-78"/>
                <a:ea typeface="+mn-ea"/>
                <a:cs typeface="Jameel Noori Nastaleeq" panose="02000503000000020004" pitchFamily="2" charset="-78"/>
              </a:rPr>
              <a:t> میں آسانی ہو گی</a:t>
            </a:r>
            <a:r>
              <a:rPr lang="ur-PK" sz="1600" kern="1200" dirty="0" smtClean="0">
                <a:solidFill>
                  <a:schemeClr val="tx1"/>
                </a:solidFill>
                <a:latin typeface="Jameel Noori Nastaleeq" panose="02000503000000020004" pitchFamily="2" charset="-78"/>
                <a:ea typeface="+mn-ea"/>
                <a:cs typeface="Jameel Noori Nastaleeq" panose="02000503000000020004" pitchFamily="2" charset="-78"/>
              </a:rPr>
              <a:t>۔ لیکن لوگوں کا حال یہ ہے کہ انہیں ساری فکر بس اسی دنیا کے آرام و آسائش اور فائدوں اور لذتوں کی ہے حالانکہ اصل فکر آخرت کی ہونی چاہیے، کیونکہ دنیا فانی ہے اور آخرت باقی، اور دنیا کی نعمتوں سے آخرت کی نعمتیں بدرجہا بڑھ کر ہیں</a:t>
            </a:r>
            <a:r>
              <a:rPr lang="ur-PK" sz="1200" kern="1200" dirty="0" smtClean="0">
                <a:solidFill>
                  <a:schemeClr val="tx1"/>
                </a:solidFill>
                <a:latin typeface="+mn-lt"/>
                <a:ea typeface="+mn-ea"/>
                <a:cs typeface="+mn-cs"/>
              </a:rPr>
              <a:t>۔</a:t>
            </a:r>
            <a:r>
              <a:rPr lang="ur-PK" sz="1600" baseline="0" dirty="0" smtClean="0">
                <a:latin typeface="Jameel Noori Nastaleeq" panose="02000503000000020004" pitchFamily="2" charset="-78"/>
                <a:cs typeface="Jameel Noori Nastaleeq" panose="02000503000000020004" pitchFamily="2" charset="-78"/>
              </a:rPr>
              <a:t>  </a:t>
            </a:r>
          </a:p>
        </p:txBody>
      </p:sp>
      <p:sp>
        <p:nvSpPr>
          <p:cNvPr id="4" name="Slide Number Placeholder 3"/>
          <p:cNvSpPr>
            <a:spLocks noGrp="1"/>
          </p:cNvSpPr>
          <p:nvPr>
            <p:ph type="sldNum" sz="quarter" idx="10"/>
          </p:nvPr>
        </p:nvSpPr>
        <p:spPr/>
        <p:txBody>
          <a:bodyPr/>
          <a:lstStyle/>
          <a:p>
            <a:fld id="{C29B3EF1-DE61-4368-892A-AD8B4C511438}" type="slidenum">
              <a:rPr lang="en-US" smtClean="0"/>
              <a:t>20</a:t>
            </a:fld>
            <a:endParaRPr lang="en-US"/>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2896278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B3EF1-DE61-4368-892A-AD8B4C511438}" type="slidenum">
              <a:rPr lang="en-US" smtClean="0"/>
              <a:t>3</a:t>
            </a:fld>
            <a:endParaRPr lang="en-US"/>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3143997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ur-PK" sz="1600" baseline="0" dirty="0" smtClean="0">
                <a:latin typeface="Jameel Noori Nastaleeq" pitchFamily="2" charset="-78"/>
                <a:cs typeface="Jameel Noori Nastaleeq" pitchFamily="2" charset="-78"/>
              </a:rPr>
              <a:t>٭</a:t>
            </a:r>
            <a:r>
              <a:rPr lang="ur-PK" sz="1600" b="1" baseline="0" dirty="0" smtClean="0">
                <a:latin typeface="Jameel Noori Nastaleeq" pitchFamily="2" charset="-78"/>
                <a:cs typeface="Jameel Noori Nastaleeq" pitchFamily="2" charset="-78"/>
              </a:rPr>
              <a:t>تیسری بات یہ </a:t>
            </a:r>
            <a:r>
              <a:rPr lang="ur-PK" sz="1600" baseline="0" dirty="0" smtClean="0">
                <a:latin typeface="Jameel Noori Nastaleeq" pitchFamily="2" charset="-78"/>
                <a:cs typeface="Jameel Noori Nastaleeq" pitchFamily="2" charset="-78"/>
              </a:rPr>
              <a:t>جو تزکیہ کرتا ہے اس کو اپنے ماحول کو بھی صاف کرنا ہوتاہے نہا کر کبھی گندے کپڑے نہیں پہنے جاتے بلکہ صاف کپڑے ہی پہنتے ہیں اور گندی جگہ پر نہیں بیٹھتے ،صاف ستھری جگہ تلاش کرتے ہیں اسی طرح اپنے اندر کا تزکیہ کرنے کے بعد ارد گرد کی صفائی بھی ضروری ہو جاتی ہے ان لوگوں سے بچنا ہوتا ہے جو بری عادات اور کردار کے مالک ہوں </a:t>
            </a:r>
            <a:endParaRPr lang="ur-PK" sz="1600" dirty="0" smtClean="0">
              <a:latin typeface="Jameel Noori Nastaleeq" pitchFamily="2" charset="-78"/>
              <a:cs typeface="Jameel Noori Nastaleeq" pitchFamily="2" charset="-78"/>
            </a:endParaRPr>
          </a:p>
          <a:p>
            <a:pPr algn="r" rtl="1"/>
            <a:r>
              <a:rPr lang="ur-PK" sz="1600" dirty="0" smtClean="0">
                <a:latin typeface="Jameel Noori Nastaleeq" pitchFamily="2" charset="-78"/>
                <a:cs typeface="Jameel Noori Nastaleeq" pitchFamily="2" charset="-78"/>
              </a:rPr>
              <a:t>اپنے</a:t>
            </a:r>
            <a:r>
              <a:rPr lang="ur-PK" sz="1600" baseline="0" dirty="0" smtClean="0">
                <a:latin typeface="Jameel Noori Nastaleeq" pitchFamily="2" charset="-78"/>
                <a:cs typeface="Jameel Noori Nastaleeq" pitchFamily="2" charset="-78"/>
              </a:rPr>
              <a:t> نفس کی تزکیہ کرنے کی راہ میں جو مشکلات آتی ہیں نیک صحبت اس میں آسانی پیدا کرتی ہے ۔ آسانی اس طرح کہ اچھوں کی صحبت میں بیٹھنے سے  انسان کے دل میں غیر ارادی طور پر اچھائی کی محبت پیدا ہو جاتی ہے اور جس شے کے لئے دل میں محبت پیدا ہو جائے تو وہ چیز مشکل نہیں  لگتی دوسرے یہ کے اچھے ساتھی ملنے  کے باعث انسان اپنے دل میں بڑی قوت محسوس کرنے لگتا ہے اور لوگوں کے اچھے اثرات پڑتے رہتے ہیں جن  کی وجہ سے انسان  خرابیوں سے بھی محفوظ ہو جاتا ہے </a:t>
            </a:r>
          </a:p>
          <a:p>
            <a:pPr marL="0" marR="0" algn="r" rtl="1">
              <a:lnSpc>
                <a:spcPct val="107000"/>
              </a:lnSpc>
              <a:spcBef>
                <a:spcPts val="0"/>
              </a:spcBef>
              <a:spcAft>
                <a:spcPts val="0"/>
              </a:spcAft>
            </a:pPr>
            <a:r>
              <a:rPr lang="ur-PK"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حضرت عمر ؓ فرماتے ہیں  "  جو عیب سے واقف کرے وہ دوست ہے" مجھے وہ شخص سب سے زیادہ پسند ہے جو مجھے میرے نقائص  سے آگاہ کرے  </a:t>
            </a:r>
            <a:endParaRPr lang="en-US"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lvl="0" indent="0" algn="r" defTabSz="914400" rtl="1" eaLnBrk="1" fontAlgn="auto" latinLnBrk="0" hangingPunct="1">
              <a:lnSpc>
                <a:spcPct val="107000"/>
              </a:lnSpc>
              <a:spcBef>
                <a:spcPts val="0"/>
              </a:spcBef>
              <a:spcAft>
                <a:spcPts val="800"/>
              </a:spcAft>
              <a:buClrTx/>
              <a:buSzTx/>
              <a:buFontTx/>
              <a:buNone/>
              <a:tabLst/>
              <a:defRPr/>
            </a:pPr>
            <a:r>
              <a:rPr lang="ur-PK" sz="1600" kern="1200" dirty="0" smtClean="0">
                <a:solidFill>
                  <a:schemeClr val="tx1"/>
                </a:solidFill>
                <a:effectLst/>
                <a:latin typeface="Jameel Noori Nastaleeq" panose="02000503000000020004" pitchFamily="2" charset="-78"/>
                <a:ea typeface="+mn-ea"/>
                <a:cs typeface="Jameel Noori Nastaleeq" panose="02000503000000020004" pitchFamily="2" charset="-78"/>
              </a:rPr>
              <a:t> ہم بھی اپنا کوئی محاسب ساتھی مقرر کر لیں جس سے  ہم کہیں کہ وہ خلوص کے ساتھ ہمارے عیوب اور غلطیوں کی نشاندہی کرے ۔</a:t>
            </a:r>
            <a:endParaRPr lang="en-US" sz="1600" kern="1200" dirty="0" smtClean="0">
              <a:solidFill>
                <a:schemeClr val="tx1"/>
              </a:solidFill>
              <a:effectLst/>
              <a:latin typeface="Jameel Noori Nastaleeq" panose="02000503000000020004" pitchFamily="2" charset="-78"/>
              <a:ea typeface="+mn-ea"/>
              <a:cs typeface="Jameel Noori Nastaleeq" panose="02000503000000020004" pitchFamily="2" charset="-78"/>
            </a:endParaRPr>
          </a:p>
          <a:p>
            <a:pPr marL="0" marR="0" algn="r" rtl="1">
              <a:lnSpc>
                <a:spcPct val="107000"/>
              </a:lnSpc>
              <a:spcBef>
                <a:spcPts val="0"/>
              </a:spcBef>
              <a:spcAft>
                <a:spcPts val="800"/>
              </a:spcAft>
            </a:pPr>
            <a:r>
              <a:rPr lang="ur-PK"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a:t>
            </a:r>
            <a:endParaRPr lang="en-US"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endParaRPr>
          </a:p>
          <a:p>
            <a:pPr algn="r" rtl="1"/>
            <a:endParaRPr lang="ur-PK" sz="1600" baseline="0" dirty="0" smtClean="0">
              <a:latin typeface="Jameel Noori Nastaleeq" pitchFamily="2" charset="-78"/>
              <a:cs typeface="Jameel Noori Nastaleeq" pitchFamily="2" charset="-78"/>
            </a:endParaRPr>
          </a:p>
        </p:txBody>
      </p:sp>
      <p:sp>
        <p:nvSpPr>
          <p:cNvPr id="4" name="Slide Number Placeholder 3"/>
          <p:cNvSpPr>
            <a:spLocks noGrp="1"/>
          </p:cNvSpPr>
          <p:nvPr>
            <p:ph type="sldNum" sz="quarter" idx="10"/>
          </p:nvPr>
        </p:nvSpPr>
        <p:spPr/>
        <p:txBody>
          <a:bodyPr/>
          <a:lstStyle/>
          <a:p>
            <a:fld id="{C29B3EF1-DE61-4368-892A-AD8B4C511438}" type="slidenum">
              <a:rPr lang="en-US" smtClean="0"/>
              <a:t>21</a:t>
            </a:fld>
            <a:endParaRPr lang="en-US"/>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3278452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Jameel Noori Nastaleeq" pitchFamily="2" charset="-78"/>
                <a:cs typeface="Jameel Noori Nastaleeq" pitchFamily="2" charset="-78"/>
              </a:rPr>
              <a:t> </a:t>
            </a:r>
            <a:r>
              <a:rPr kumimoji="0" lang="ur-PK" sz="1600" b="0" i="0" u="none" strike="noStrike" kern="1200" cap="none" spc="0" normalizeH="0" baseline="0" noProof="0" dirty="0" smtClean="0">
                <a:ln>
                  <a:noFill/>
                </a:ln>
                <a:solidFill>
                  <a:prstClr val="black"/>
                </a:solidFill>
                <a:effectLst/>
                <a:uLnTx/>
                <a:uFillTx/>
                <a:latin typeface="Jameel Noori Nastaleeq" pitchFamily="2" charset="-78"/>
                <a:cs typeface="Jameel Noori Nastaleeq" pitchFamily="2" charset="-78"/>
              </a:rPr>
              <a:t>کچھ قومیں ایسی گزریں کہ انہوں نے اپنی روح کو دفن کر دیا پاکیزگی کا نہیں سوچا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smtClean="0">
                <a:ln>
                  <a:noFill/>
                </a:ln>
                <a:solidFill>
                  <a:prstClr val="black"/>
                </a:solidFill>
                <a:effectLst/>
                <a:uLnTx/>
                <a:uFillTx/>
                <a:latin typeface="Jameel Noori Nastaleeq" pitchFamily="2" charset="-78"/>
                <a:cs typeface="Jameel Noori Nastaleeq" pitchFamily="2" charset="-78"/>
              </a:rPr>
              <a:t> قرآن میں اللہ کے نبی ﷺ  سے فرمایا گیا ‘’ آپ مُردوں کو نہیں سنا سکتے ، اندھے ہیں  ، بہرے ہیں ، گونگے ہیں ،جانوروں کی طرح ہیں بلکہ ان سے بھی گئے گزرے ‘’</a:t>
            </a:r>
            <a:endParaRPr kumimoji="0" lang="en-US" sz="1600" b="0" i="0" u="none" strike="noStrike" kern="1200" cap="none" spc="0" normalizeH="0" baseline="0" noProof="0" dirty="0" smtClean="0">
              <a:ln>
                <a:noFill/>
              </a:ln>
              <a:solidFill>
                <a:prstClr val="black"/>
              </a:solidFill>
              <a:effectLst/>
              <a:uLnTx/>
              <a:uFillTx/>
              <a:latin typeface="Jameel Noori Nastaleeq" pitchFamily="2" charset="-78"/>
              <a:cs typeface="Jameel Noori Nastaleeq"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smtClean="0">
                <a:ln>
                  <a:noFill/>
                </a:ln>
                <a:solidFill>
                  <a:prstClr val="black"/>
                </a:solidFill>
                <a:effectLst/>
                <a:uLnTx/>
                <a:uFillTx/>
                <a:latin typeface="Jameel Noori Nastaleeq" pitchFamily="2" charset="-78"/>
                <a:cs typeface="Jameel Noori Nastaleeq" pitchFamily="2" charset="-78"/>
              </a:rPr>
              <a:t>قوم ثمود نے نا رسولوں کی بات مانی نہ اللہ کی۔</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600" b="0" i="0" u="none" strike="noStrike" kern="1200" cap="none" spc="0" normalizeH="0" baseline="0" noProof="0" dirty="0" smtClean="0">
                <a:ln>
                  <a:noFill/>
                </a:ln>
                <a:solidFill>
                  <a:prstClr val="black"/>
                </a:solidFill>
                <a:effectLst/>
                <a:uLnTx/>
                <a:uFillTx/>
                <a:latin typeface="Jameel Noori Nastaleeq" pitchFamily="2" charset="-78"/>
                <a:cs typeface="Jameel Noori Nastaleeq" pitchFamily="2" charset="-78"/>
              </a:rPr>
              <a:t>اونٹنی کو پانی نہیں پینے دیا۔ </a:t>
            </a:r>
            <a:r>
              <a:rPr kumimoji="0" lang="en-US" sz="1600" b="0" i="0" u="none" strike="noStrike" kern="1200" cap="none" spc="0" normalizeH="0" baseline="0" noProof="0" dirty="0" smtClean="0">
                <a:ln>
                  <a:noFill/>
                </a:ln>
                <a:solidFill>
                  <a:prstClr val="black"/>
                </a:solidFill>
                <a:effectLst/>
                <a:uLnTx/>
                <a:uFillTx/>
                <a:latin typeface="Jameel Noori Nastaleeq" pitchFamily="2" charset="-78"/>
                <a:cs typeface="Jameel Noori Nastaleeq" pitchFamily="2" charset="-78"/>
              </a:rPr>
              <a:t>freedom of expression </a:t>
            </a:r>
            <a:r>
              <a:rPr kumimoji="0" lang="ur-PK" sz="1600" b="0" i="0" u="none" strike="noStrike" kern="1200" cap="none" spc="0" normalizeH="0" baseline="0" noProof="0" dirty="0" smtClean="0">
                <a:ln>
                  <a:noFill/>
                </a:ln>
                <a:solidFill>
                  <a:prstClr val="black"/>
                </a:solidFill>
                <a:effectLst/>
                <a:uLnTx/>
                <a:uFillTx/>
                <a:latin typeface="Jameel Noori Nastaleeq" pitchFamily="2" charset="-78"/>
                <a:cs typeface="Jameel Noori Nastaleeq" pitchFamily="2" charset="-78"/>
              </a:rPr>
              <a:t>کے نام پر ایک آدمی کھڑا ہوا قوم کی حمایت حاصل کی اور اونٹنی کو مار ڈالا تو اللہ تعالیٰ نے بھی </a:t>
            </a:r>
            <a:r>
              <a:rPr kumimoji="0" lang="ur-PK" sz="1600" b="0" i="0" u="none" strike="noStrike" kern="1200" cap="none" spc="0" normalizeH="0" baseline="0" noProof="0" dirty="0" smtClean="0">
                <a:ln>
                  <a:noFill/>
                </a:ln>
                <a:solidFill>
                  <a:srgbClr val="595959"/>
                </a:solidFill>
                <a:effectLst/>
                <a:uLnTx/>
                <a:uFillTx/>
                <a:latin typeface="Attari_Quraan_Word" panose="02000000000000000000" pitchFamily="2" charset="-78"/>
                <a:cs typeface="Attari_Quraan_Word" panose="02000000000000000000" pitchFamily="2" charset="-78"/>
              </a:rPr>
              <a:t>فَدَمْدَمَ عَلَيْهِمْ رَبُّهُم بِذَنبِهِمْ فَسَوَّاهَا ۔۔</a:t>
            </a:r>
            <a:r>
              <a:rPr kumimoji="0" lang="ur-PK" sz="1600" b="0" i="0" u="none" strike="noStrike" kern="1200" cap="none" spc="0" normalizeH="0" baseline="0" noProof="0" dirty="0" smtClean="0">
                <a:ln>
                  <a:noFill/>
                </a:ln>
                <a:solidFill>
                  <a:srgbClr val="595959"/>
                </a:solidFill>
                <a:effectLst/>
                <a:uLnTx/>
                <a:uFillTx/>
                <a:latin typeface="Jameel Noori Nastaleeq" panose="02000503000000020004" pitchFamily="2" charset="-78"/>
                <a:cs typeface="Jameel Noori Nastaleeq" panose="02000503000000020004" pitchFamily="2" charset="-78"/>
              </a:rPr>
              <a:t>کر دیا ۔ملیا میٹ کر دیا۔</a:t>
            </a:r>
            <a:endParaRPr lang="en-US"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29B3EF1-DE61-4368-892A-AD8B4C511438}" type="slidenum">
              <a:rPr lang="en-US" smtClean="0"/>
              <a:t>22</a:t>
            </a:fld>
            <a:endParaRPr lang="en-US"/>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1768979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600" dirty="0" smtClean="0">
                <a:latin typeface="Jameel Noori Nastaleeq" panose="02000503000000020004" pitchFamily="2" charset="-78"/>
                <a:cs typeface="Jameel Noori Nastaleeq" panose="02000503000000020004" pitchFamily="2" charset="-78"/>
              </a:rPr>
              <a:t>جب سپر پاور اللہ</a:t>
            </a:r>
            <a:r>
              <a:rPr lang="ur-PK" sz="1600" baseline="0" dirty="0" smtClean="0">
                <a:latin typeface="Jameel Noori Nastaleeq" panose="02000503000000020004" pitchFamily="2" charset="-78"/>
                <a:cs typeface="Jameel Noori Nastaleeq" panose="02000503000000020004" pitchFamily="2" charset="-78"/>
              </a:rPr>
              <a:t> ہے تو سپر پاور کے سامنے ہمیں اپنے آپ کو </a:t>
            </a:r>
            <a:r>
              <a:rPr lang="en-US" sz="1600" baseline="0" dirty="0" smtClean="0">
                <a:latin typeface="Jameel Noori Nastaleeq" panose="02000503000000020004" pitchFamily="2" charset="-78"/>
                <a:cs typeface="Jameel Noori Nastaleeq" panose="02000503000000020004" pitchFamily="2" charset="-78"/>
              </a:rPr>
              <a:t>present</a:t>
            </a:r>
            <a:r>
              <a:rPr lang="ur-PK" sz="1600" baseline="0" dirty="0" smtClean="0">
                <a:latin typeface="Jameel Noori Nastaleeq" panose="02000503000000020004" pitchFamily="2" charset="-78"/>
                <a:cs typeface="Jameel Noori Nastaleeq" panose="02000503000000020004" pitchFamily="2" charset="-78"/>
              </a:rPr>
              <a:t> کرنے کی تیاری کرنی ہے کیونکہ ہر ایک اکیلے اکیلے اللہ کے پاس حاضر ہونا ہے </a:t>
            </a:r>
            <a:r>
              <a:rPr lang="en-US" sz="1600" baseline="0" dirty="0" smtClean="0">
                <a:latin typeface="Jameel Noori Nastaleeq" panose="02000503000000020004" pitchFamily="2" charset="-78"/>
                <a:cs typeface="Jameel Noori Nastaleeq" panose="02000503000000020004" pitchFamily="2" charset="-78"/>
              </a:rPr>
              <a:t> </a:t>
            </a:r>
            <a:r>
              <a:rPr lang="ur-PK" sz="1600" baseline="0" dirty="0" smtClean="0">
                <a:latin typeface="Jameel Noori Nastaleeq" panose="02000503000000020004" pitchFamily="2" charset="-78"/>
                <a:cs typeface="Jameel Noori Nastaleeq" panose="02000503000000020004" pitchFamily="2" charset="-78"/>
              </a:rPr>
              <a:t>اس کے لئے کوشش بھی روز کے حساب سے کریں اور دعا بھی </a:t>
            </a:r>
          </a:p>
          <a:p>
            <a:pPr algn="r" rtl="1"/>
            <a:endParaRPr lang="ur-PK" sz="1600" baseline="0" dirty="0" smtClean="0">
              <a:latin typeface="Jameel Noori Nastaleeq" panose="02000503000000020004" pitchFamily="2" charset="-78"/>
              <a:cs typeface="Jameel Noori Nastaleeq" panose="02000503000000020004" pitchFamily="2" charset="-78"/>
            </a:endParaRPr>
          </a:p>
          <a:p>
            <a:pPr marL="0" marR="0" algn="r" rtl="1">
              <a:lnSpc>
                <a:spcPct val="107000"/>
              </a:lnSpc>
              <a:spcBef>
                <a:spcPts val="0"/>
              </a:spcBef>
              <a:spcAft>
                <a:spcPts val="0"/>
              </a:spcAft>
            </a:pPr>
            <a:r>
              <a:rPr lang="ar-SA"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ہمیں نفس کو کنٹرول میں رکھنے اور شیطان پر قابو پانے کے لئے ان چیزوں کی ضرورت ہوگی ۔</a:t>
            </a:r>
            <a:endParaRPr lang="en-US"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342900" marR="0" lvl="0" indent="-342900" algn="r" rtl="1">
              <a:lnSpc>
                <a:spcPct val="107000"/>
              </a:lnSpc>
              <a:spcBef>
                <a:spcPts val="0"/>
              </a:spcBef>
              <a:spcAft>
                <a:spcPts val="0"/>
              </a:spcAft>
              <a:buFont typeface="+mj-lt"/>
              <a:buAutoNum type="arabicPeriod"/>
            </a:pPr>
            <a:r>
              <a:rPr lang="ar-SA"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مقصد زندگی  </a:t>
            </a:r>
            <a:r>
              <a:rPr lang="ur-PK"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	(انسان کی زندگی کا مقصد اللہ رب العالمین نے بتادیا ہے اس کو حاصل کرنا 		ہمارا گول</a:t>
            </a:r>
            <a:r>
              <a:rPr lang="ur-PK" sz="1600" baseline="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 ہو گاؔ)</a:t>
            </a:r>
            <a:endParaRPr lang="en-US"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342900" marR="0" lvl="0" indent="-342900" algn="r" rtl="1">
              <a:lnSpc>
                <a:spcPct val="107000"/>
              </a:lnSpc>
              <a:spcBef>
                <a:spcPts val="0"/>
              </a:spcBef>
              <a:spcAft>
                <a:spcPts val="0"/>
              </a:spcAft>
              <a:buFont typeface="+mj-lt"/>
              <a:buAutoNum type="arabicPeriod"/>
            </a:pPr>
            <a:r>
              <a:rPr lang="ur-PK"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منصوبہ بندی</a:t>
            </a:r>
            <a:r>
              <a:rPr lang="ar-SA"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 </a:t>
            </a:r>
            <a:r>
              <a:rPr lang="ur-PK"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	</a:t>
            </a:r>
            <a:r>
              <a:rPr lang="ar-SA"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 (وقت اوردیگر</a:t>
            </a:r>
            <a:r>
              <a:rPr lang="ur-PK"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 وسائل کوکیسے خرچ کریں گی اس کی منصوبہ بندی کریں</a:t>
            </a:r>
            <a:r>
              <a:rPr lang="ar-SA"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 )</a:t>
            </a:r>
            <a:endParaRPr lang="en-US"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342900" marR="0" lvl="0" indent="-342900" algn="r" defTabSz="914400" rtl="1" eaLnBrk="1" fontAlgn="auto" latinLnBrk="0" hangingPunct="1">
              <a:lnSpc>
                <a:spcPct val="107000"/>
              </a:lnSpc>
              <a:spcBef>
                <a:spcPts val="0"/>
              </a:spcBef>
              <a:spcAft>
                <a:spcPts val="0"/>
              </a:spcAft>
              <a:buClrTx/>
              <a:buSzTx/>
              <a:buFont typeface="+mj-lt"/>
              <a:buAutoNum type="arabicPeriod"/>
              <a:tabLst/>
              <a:defRPr/>
            </a:pPr>
            <a:r>
              <a:rPr lang="ar-SA"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ترجیحات</a:t>
            </a:r>
            <a:r>
              <a:rPr lang="en-US"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Priorities )</a:t>
            </a:r>
            <a:r>
              <a:rPr lang="ar-SA"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 </a:t>
            </a:r>
            <a:r>
              <a:rPr lang="en-US"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a:t>
            </a:r>
            <a:r>
              <a:rPr lang="ur-PK"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	(سیٹ کرنی ہوں گی</a:t>
            </a:r>
            <a:r>
              <a:rPr lang="ur-PK" sz="1600" baseline="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 کہ میں اپنی زندگی کے مقصد کو سامنے رکھتے ہوئے اپنے 		مال ، وقت اور صلاحیت کو کس راستے میں خرچ کرنے کو اولیت دوں گی )</a:t>
            </a:r>
            <a:endParaRPr lang="en-US"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endParaRPr>
          </a:p>
          <a:p>
            <a:pPr marL="0" marR="0" lvl="0" indent="0" algn="r" defTabSz="914400" rtl="1" eaLnBrk="1" fontAlgn="auto" latinLnBrk="0" hangingPunct="1">
              <a:lnSpc>
                <a:spcPct val="107000"/>
              </a:lnSpc>
              <a:spcBef>
                <a:spcPts val="0"/>
              </a:spcBef>
              <a:spcAft>
                <a:spcPts val="0"/>
              </a:spcAft>
              <a:buClrTx/>
              <a:buSzTx/>
              <a:buFontTx/>
              <a:buNone/>
              <a:tabLst/>
              <a:defRPr/>
            </a:pPr>
            <a:r>
              <a:rPr lang="ur-PK"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 </a:t>
            </a:r>
          </a:p>
          <a:p>
            <a:pPr marL="0" marR="0" lvl="0" indent="0" algn="r" defTabSz="914400" rtl="1" eaLnBrk="1" fontAlgn="auto" latinLnBrk="0" hangingPunct="1">
              <a:lnSpc>
                <a:spcPct val="107000"/>
              </a:lnSpc>
              <a:spcBef>
                <a:spcPts val="0"/>
              </a:spcBef>
              <a:spcAft>
                <a:spcPts val="0"/>
              </a:spcAft>
              <a:buClrTx/>
              <a:buSzTx/>
              <a:buFontTx/>
              <a:buNone/>
              <a:tabLst/>
              <a:defRPr/>
            </a:pPr>
            <a:r>
              <a:rPr lang="ur-PK"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جب ہم</a:t>
            </a:r>
            <a:r>
              <a:rPr lang="ar-SA"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 ایمانی قوت </a:t>
            </a:r>
            <a:r>
              <a:rPr lang="ur-PK"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 کے ذریعے اپنے نفس کا تزکیہ کریں گے تو انشاءاللہ</a:t>
            </a:r>
            <a:r>
              <a:rPr lang="ur-PK" sz="1600" baseline="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 </a:t>
            </a:r>
            <a:r>
              <a:rPr lang="ur-PK"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rPr>
              <a:t>اللہ کے اس فرمان کے مخاطب ہوجائیں  گے </a:t>
            </a:r>
            <a:endParaRPr lang="en-US" sz="1600" dirty="0" smtClean="0">
              <a:effectLst/>
              <a:latin typeface="Jameel Noori Nastaleeq" panose="02000503000000020004" pitchFamily="2" charset="-78"/>
              <a:ea typeface="Calibri" panose="020F0502020204030204" pitchFamily="34" charset="0"/>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29B3EF1-DE61-4368-892A-AD8B4C511438}" type="slidenum">
              <a:rPr lang="en-US" smtClean="0"/>
              <a:t>23</a:t>
            </a:fld>
            <a:endParaRPr lang="en-US"/>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3609786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7000"/>
              </a:lnSpc>
              <a:spcBef>
                <a:spcPts val="0"/>
              </a:spcBef>
              <a:spcAft>
                <a:spcPts val="800"/>
              </a:spcAft>
              <a:buClrTx/>
              <a:buSzTx/>
              <a:buFontTx/>
              <a:buNone/>
              <a:tabLst/>
              <a:defRPr/>
            </a:pPr>
            <a:r>
              <a:rPr kumimoji="0" lang="ur-PK" sz="16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Times New Roman" panose="02020603050405020304" pitchFamily="18" charset="0"/>
                <a:cs typeface="Jameel Noori Nastaleeq" panose="02000503000000020004" pitchFamily="2" charset="-78"/>
              </a:rPr>
              <a:t>نوٹ برائے مدرسہ: </a:t>
            </a: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Times New Roman" panose="02020603050405020304" pitchFamily="18" charset="0"/>
                <a:cs typeface="Jameel Noori Nastaleeq" panose="02000503000000020004" pitchFamily="2" charset="-78"/>
              </a:rPr>
              <a:t>اگر کہیں ضرورت محسوس کریں تو یہ پوائنٹ بھی واضح کر سکتی ہیں۔لیکن ضروی نہیں ہے </a:t>
            </a:r>
            <a:endParaRPr kumimoji="0" lang="en-US" sz="16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Times New Roman" panose="02020603050405020304" pitchFamily="18" charset="0"/>
              <a:cs typeface="Jameel Noori Nastaleeq" panose="02000503000000020004" pitchFamily="2" charset="-78"/>
            </a:endParaRP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ar-SA" sz="16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Times New Roman" panose="02020603050405020304" pitchFamily="18" charset="0"/>
                <a:cs typeface="Jameel Noori Nastaleeq" panose="02000503000000020004" pitchFamily="2" charset="-78"/>
              </a:rPr>
              <a:t>عقلمند کے لیے ضروری ہے کہ نفس کو دبانے کی جدوجہد کرتا رہے لیکن یکبارگی اس پر دھاوا بول دینا اور اس کو زیرکردینا دشوار ہے بلکہ اس میں نقصان کا اندیشہ ہے۔ راہ اعتدال یہ ہے کہ </a:t>
            </a: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Times New Roman" panose="02020603050405020304" pitchFamily="18" charset="0"/>
                <a:cs typeface="Jameel Noori Nastaleeq" panose="02000503000000020004" pitchFamily="2" charset="-78"/>
              </a:rPr>
              <a:t>بتدریج </a:t>
            </a:r>
            <a:r>
              <a:rPr kumimoji="0" lang="ar-SA" sz="16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Times New Roman" panose="02020603050405020304" pitchFamily="18" charset="0"/>
                <a:cs typeface="Jameel Noori Nastaleeq" panose="02000503000000020004" pitchFamily="2" charset="-78"/>
              </a:rPr>
              <a:t>اس پر بوجھ ڈالا جائے تاکہ وہ متحمل ہوسکے اور نفس کو اس حد تک کمزور کیا جائے اور سختی سے کام لیا جائے کہ وہ تمہارے حکم سے گریز نہ کرسکے۔ اس کے علاوہ جو طریقے ہیں وہ غلط ہیں۔ </a:t>
            </a:r>
            <a:endPar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Times New Roman" panose="02020603050405020304" pitchFamily="18" charset="0"/>
              <a:cs typeface="Jameel Noori Nastaleeq" panose="02000503000000020004" pitchFamily="2" charset="-78"/>
            </a:endParaRP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ar-SA" sz="16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Times New Roman" panose="02020603050405020304" pitchFamily="18" charset="0"/>
                <a:cs typeface="Jameel Noori Nastaleeq" panose="02000503000000020004" pitchFamily="2" charset="-78"/>
              </a:rPr>
              <a:t>حدیث شریف میں ہے کہ نبی پاک صلّی اللہ علیہ وسلم نے حضرت عبداللہ بن مسعود رضی اللہ عنہ کو دیکھا کہ سخت ریاضت و مجاہدہ کی وجہ سے نہایت کمزور ہوگئے ہیں، انکی آنکھیں اندر دھنسی گئی ہیں، تو نبی پاک صلّی اللہ علیہ وسلم نے فرمایا </a:t>
            </a:r>
            <a:endPar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Times New Roman" panose="02020603050405020304" pitchFamily="18" charset="0"/>
              <a:cs typeface="Jameel Noori Nastaleeq" panose="02000503000000020004" pitchFamily="2" charset="-78"/>
            </a:endParaRP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ar-SA" sz="16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Times New Roman" panose="02020603050405020304" pitchFamily="18" charset="0"/>
                <a:cs typeface="Jameel Noori Nastaleeq" panose="02000503000000020004" pitchFamily="2" charset="-78"/>
              </a:rPr>
              <a:t>”اے عبداللہ تم پر تمہارے نفس کا بھی</a:t>
            </a:r>
            <a:r>
              <a:rPr kumimoji="0" lang="ur-PK" sz="16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Times New Roman" panose="02020603050405020304" pitchFamily="18" charset="0"/>
                <a:cs typeface="Jameel Noori Nastaleeq" panose="02000503000000020004" pitchFamily="2" charset="-78"/>
              </a:rPr>
              <a:t> تم پر </a:t>
            </a:r>
            <a:r>
              <a:rPr kumimoji="0" lang="ar-SA" sz="16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Times New Roman" panose="02020603050405020304" pitchFamily="18" charset="0"/>
                <a:cs typeface="Jameel Noori Nastaleeq" panose="02000503000000020004" pitchFamily="2" charset="-78"/>
              </a:rPr>
              <a:t> حق ہے۔“ </a:t>
            </a:r>
            <a:r>
              <a:rPr kumimoji="0" lang="ar-SA" sz="16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Times New Roman" panose="02020603050405020304" pitchFamily="18" charset="0"/>
                <a:cs typeface="Jameel Noori Nastaleeq" panose="02000503000000020004" pitchFamily="2" charset="-78"/>
              </a:rPr>
              <a:t>اس سے معلوم ہوا کہ نفس کو ہلاک کرنا گناہ ہے۔ اس</a:t>
            </a:r>
            <a:r>
              <a:rPr kumimoji="0" lang="ur-PK" sz="16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Times New Roman" panose="02020603050405020304" pitchFamily="18" charset="0"/>
                <a:cs typeface="Jameel Noori Nastaleeq" panose="02000503000000020004" pitchFamily="2" charset="-78"/>
              </a:rPr>
              <a:t> کے </a:t>
            </a:r>
            <a:r>
              <a:rPr kumimoji="0" lang="ar-SA" sz="16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Times New Roman" panose="02020603050405020304" pitchFamily="18" charset="0"/>
                <a:cs typeface="Jameel Noori Nastaleeq" panose="02000503000000020004" pitchFamily="2" charset="-78"/>
              </a:rPr>
              <a:t> لیے ایسا طریقہ اختیار کیا جائے کہ نہ وہ انسان پر غالب ہوسکے اور نہ اسکی نافرمانی کرسکے۔ </a:t>
            </a:r>
            <a:endParaRPr lang="en-US"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29B3EF1-DE61-4368-892A-AD8B4C511438}" type="slidenum">
              <a:rPr lang="en-US" smtClean="0"/>
              <a:t>25</a:t>
            </a:fld>
            <a:endParaRPr lang="en-US"/>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2489436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B3EF1-DE61-4368-892A-AD8B4C511438}" type="slidenum">
              <a:rPr lang="en-US" smtClean="0"/>
              <a:t>4</a:t>
            </a:fld>
            <a:endParaRPr lang="en-US"/>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2726521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600" dirty="0" smtClean="0">
                <a:latin typeface="Jameel Noori Nastaleeq" panose="02000503000000020004" pitchFamily="2" charset="-78"/>
                <a:cs typeface="Jameel Noori Nastaleeq" panose="02000503000000020004" pitchFamily="2" charset="-78"/>
              </a:rPr>
              <a:t>اللہ نے ہر چیز جوڑا</a:t>
            </a:r>
            <a:r>
              <a:rPr lang="ur-PK" sz="1600" baseline="0" dirty="0" smtClean="0">
                <a:latin typeface="Jameel Noori Nastaleeq" panose="02000503000000020004" pitchFamily="2" charset="-78"/>
                <a:cs typeface="Jameel Noori Nastaleeq" panose="02000503000000020004" pitchFamily="2" charset="-78"/>
              </a:rPr>
              <a:t> بنائی ہے </a:t>
            </a:r>
            <a:endParaRPr lang="en-US"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29B3EF1-DE61-4368-892A-AD8B4C511438}" type="slidenum">
              <a:rPr lang="en-US" smtClean="0"/>
              <a:t>5</a:t>
            </a:fld>
            <a:endParaRPr lang="en-US"/>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3373719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29B3EF1-DE61-4368-892A-AD8B4C511438}" type="slidenum">
              <a:rPr lang="en-US" smtClean="0"/>
              <a:t>6</a:t>
            </a:fld>
            <a:endParaRPr lang="en-US"/>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350375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C29B3EF1-DE61-4368-892A-AD8B4C511438}" type="slidenum">
              <a:rPr lang="en-US" smtClean="0"/>
              <a:t>7</a:t>
            </a:fld>
            <a:endParaRPr lang="en-US"/>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748135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ur-PK" sz="1600" b="1" dirty="0" smtClean="0">
                <a:solidFill>
                  <a:schemeClr val="tx2"/>
                </a:solidFill>
                <a:latin typeface="Attari_Quraan_Word" panose="02000000000000000000" pitchFamily="2" charset="-78"/>
                <a:cs typeface="Attari_Quraan_Word" panose="02000000000000000000" pitchFamily="2" charset="-78"/>
              </a:rPr>
              <a:t>وَنَفْسٍ وَمَا سَوَّاهَا </a:t>
            </a:r>
            <a:r>
              <a:rPr lang="ur-PK" sz="1600" kern="1200" dirty="0" smtClean="0">
                <a:solidFill>
                  <a:schemeClr val="tx1"/>
                </a:solidFill>
                <a:effectLst/>
                <a:latin typeface="Jameel Noori Nastaleeq" panose="02000503000000020004" pitchFamily="2" charset="-78"/>
                <a:ea typeface="+mn-ea"/>
                <a:cs typeface="Jameel Noori Nastaleeq" panose="02000503000000020004" pitchFamily="2" charset="-78"/>
              </a:rPr>
              <a:t>ہموار کرنے سے مراد یہ ہے کہ اس کو ایسا جسم عطا کیا جو اپنے قامتِ راست ا ور اپنے ہاتھ پاؤں اور اپنے دماغ کے اعتبار سے انسان کی سی زندگی بسر کرنے کے لیے موزوں ترین تھا۔ اس کو دیکھنے، سننے، چھونے، چکھنے اور سونگھنے کے ایسے حواس عطا کیے جو اپنے تناسب اور اپنی خصوصیات کی بنا پر اس کے لیے بہترین ذریعہ علم بن سکتے تھے۔ اس کو قوت عقل و فکر، قوت استدلال و ا ستنباط، قوت خیال، قوت حافظہ، قوتِ تمیز، قوتِ فیصلہ، قوت ارادی اور دوسری ایسی ذہنی قوتیں عطا کیں جن کی بدولت وہ دذنیا میں اس کام کے قابل ہوا جو انسان کے کرنے کا ہے۔ اس کے علاوہ ہموار کرنے میں یہ مفہوم بھی شامل ہے کہ اسے پیدائشی گناہ گار اور جبلی بدمعاش بنا کر نہیں بلکہ راست اور سیدھی فطرت پر پیدا کیا اور اسکی ساخت میں کوئی خلقی کجی نہیں رکھ دی کہ وہ سیدھی راہ اختیار کرنا چاہے بھی تو نہ کر سکے۔ یہی بات ہے جسے سورہ روم میں باٍیں الفاظ بیان کیا گیا ہے کہ ’’فِطْرَتَ اللَّـهِ الَّتِي فَطَرَ النَّاسَ عَلَيْهَا‘‘ ، قائم ہو جاؤ اس فطرت پر جس پر اللہ تعالی نے انسانوں کو پیدا کیا، (آیت 30)۔ اور اس بات کو نبی صلی اللہ علیہ و سلم نے ایک حدیث میں یوں بیان فرمایا ہے کہ ’’کوئی بچہ ایسانہیں ہے جو فطرت کے سوا کسی اور چیز پر پیدا ہوتا ہو، پھر اس کے ماں باپ اسے یہودی یا نصرانی یا مجوسی بنا دیتے ہیں۔</a:t>
            </a:r>
            <a:endParaRPr lang="en-US" sz="1600" b="1" dirty="0" smtClean="0">
              <a:solidFill>
                <a:schemeClr val="tx2"/>
              </a:solidFill>
              <a:latin typeface="Jameel Noori Nastaleeq" panose="02000503000000020004" pitchFamily="2" charset="-78"/>
              <a:cs typeface="Jameel Noori Nastaleeq" panose="02000503000000020004"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ur-PK" sz="1600" b="1" dirty="0" smtClean="0">
                <a:solidFill>
                  <a:schemeClr val="tx2"/>
                </a:solidFill>
                <a:latin typeface="Attari_Quraan_Word" panose="02000000000000000000" pitchFamily="2" charset="-78"/>
                <a:cs typeface="Attari_Quraan_Word" panose="02000000000000000000" pitchFamily="2" charset="-78"/>
              </a:rPr>
              <a:t>فَأَلْهَمَهَا فُجُورَهَاوَتَقْوَاهَا  </a:t>
            </a:r>
            <a:r>
              <a:rPr lang="ur-PK" sz="1600" dirty="0" smtClean="0">
                <a:solidFill>
                  <a:schemeClr val="tx2"/>
                </a:solidFill>
                <a:latin typeface="Jameel Noori Nastaleeq" panose="02000503000000020004" pitchFamily="2" charset="-78"/>
                <a:cs typeface="Jameel Noori Nastaleeq" panose="02000503000000020004" pitchFamily="2" charset="-78"/>
              </a:rPr>
              <a:t>:</a:t>
            </a:r>
            <a:r>
              <a:rPr lang="ur-PK" sz="1600" kern="1200" dirty="0" smtClean="0">
                <a:solidFill>
                  <a:schemeClr val="tx1"/>
                </a:solidFill>
                <a:effectLst/>
                <a:latin typeface="Jameel Noori Nastaleeq" panose="02000503000000020004" pitchFamily="2" charset="-78"/>
                <a:ea typeface="+mn-ea"/>
                <a:cs typeface="Jameel Noori Nastaleeq" panose="02000503000000020004" pitchFamily="2" charset="-78"/>
              </a:rPr>
              <a:t>الہام کا لفظ’’ لَہْمَ ‘‘ سے ہے جس کے معنی نگلنے کے ہیں۔ ’’ </a:t>
            </a:r>
            <a:r>
              <a:rPr lang="ur-PK" sz="1600" kern="1200" dirty="0" smtClean="0">
                <a:solidFill>
                  <a:schemeClr val="tx1"/>
                </a:solidFill>
                <a:effectLst/>
                <a:latin typeface="Attari_Quraan_Word" panose="02000000000000000000" pitchFamily="2" charset="-78"/>
                <a:ea typeface="+mn-ea"/>
                <a:cs typeface="Attari_Quraan_Word" panose="02000000000000000000" pitchFamily="2" charset="-78"/>
              </a:rPr>
              <a:t>لَھَمَ الْشَّیََٔ وَ الْتَھَمَہٗ </a:t>
            </a:r>
            <a:r>
              <a:rPr lang="ur-PK" sz="1600" kern="1200" dirty="0" smtClean="0">
                <a:solidFill>
                  <a:schemeClr val="tx1"/>
                </a:solidFill>
                <a:effectLst/>
                <a:latin typeface="Jameel Noori Nastaleeq" panose="02000503000000020004" pitchFamily="2" charset="-78"/>
                <a:ea typeface="+mn-ea"/>
                <a:cs typeface="Jameel Noori Nastaleeq" panose="02000503000000020004" pitchFamily="2" charset="-78"/>
              </a:rPr>
              <a:t>‘‘ کے معنی ہیں فلاں شخص نے اس چیز کو نگل لیا۔ اور’’ </a:t>
            </a:r>
            <a:r>
              <a:rPr lang="ur-PK" sz="1600" kern="1200" dirty="0" smtClean="0">
                <a:solidFill>
                  <a:schemeClr val="tx1"/>
                </a:solidFill>
                <a:effectLst/>
                <a:latin typeface="Attari_Quraan_Word" panose="02000000000000000000" pitchFamily="2" charset="-78"/>
                <a:ea typeface="+mn-ea"/>
                <a:cs typeface="Attari_Quraan_Word" panose="02000000000000000000" pitchFamily="2" charset="-78"/>
              </a:rPr>
              <a:t>اَلْھَمْتُہُ الْشَّیََٔ ‘‘ </a:t>
            </a:r>
            <a:r>
              <a:rPr lang="ur-PK" sz="1600" kern="1200" dirty="0" smtClean="0">
                <a:solidFill>
                  <a:schemeClr val="tx1"/>
                </a:solidFill>
                <a:effectLst/>
                <a:latin typeface="Jameel Noori Nastaleeq" panose="02000503000000020004" pitchFamily="2" charset="-78"/>
                <a:ea typeface="+mn-ea"/>
                <a:cs typeface="Jameel Noori Nastaleeq" panose="02000503000000020004" pitchFamily="2" charset="-78"/>
              </a:rPr>
              <a:t>کے معنی ہیں میں نے فلاں چیز اس کو نگلوا دی یا اس کے حلق سے اتار دی ۔ اسی بنیادی مفہوم کے لحاظ سے الہام کا لفظ اصلاحاً اللہ تعالی کی طرف سے کسی تصور یا کس خیال کو غیر شعوری طور پر بندے کے دل و دماغ میں اتار دینے کے لیے استعمال ہوتا ہے۔ نفسِ انسانی پر اس کی بدی اور اس کی نیکی و پرہیز گاری الہام کر دینے کے دو مطلب ہیں۔ ایک یہ کہ اس کے اندر خالق نے نیکی اور بدی دونوں کے رجحانات و میلات رکھ دیے ہیں، اور یہ وہ چیز ہے جس کو ہر شخص اپنے اندر محسوس کرتا ہے۔ دوسرا مطلب یہ ہے کہ ہر انسان کے لاشعور میں اللہ تعالی نے یہ تصورات و دیعت کر دیے ہیں </a:t>
            </a:r>
            <a:r>
              <a:rPr lang="ur-PK" sz="1600" b="1" kern="1200" dirty="0" smtClean="0">
                <a:solidFill>
                  <a:schemeClr val="tx1"/>
                </a:solidFill>
                <a:effectLst/>
                <a:latin typeface="Jameel Noori Nastaleeq" panose="02000503000000020004" pitchFamily="2" charset="-78"/>
                <a:ea typeface="+mn-ea"/>
                <a:cs typeface="Jameel Noori Nastaleeq" panose="02000503000000020004" pitchFamily="2" charset="-78"/>
              </a:rPr>
              <a:t>کہ اخلاق میں کون سی چیز بھلائی ہے ا ور کوئی سی  چیز برائی، اچھے ا خلاق و اعمال اور برے اخلاق و اعمال یکساں نہیں ہیں، فجور (بد کر داری) ایک بری چیز ہے اور تقویٰ (برائیوں سے اجتناب) ایک اچھی چیز۔ یہ تصورات انسان کے لیے اجنبی نہیں ہیں بلکہ اس کی فطرت ان سے آشنا ہے اور خالق نے برے اور بھلے کی تمیز پیدائی طور پر اس کو عطا کر دی ہے۔</a:t>
            </a:r>
            <a:r>
              <a:rPr lang="ur-PK" sz="1600" b="1" dirty="0" smtClean="0">
                <a:solidFill>
                  <a:schemeClr val="tx2"/>
                </a:solidFill>
                <a:latin typeface="Jameel Noori Nastaleeq" panose="02000503000000020004" pitchFamily="2" charset="-78"/>
                <a:cs typeface="Jameel Noori Nastaleeq" panose="02000503000000020004" pitchFamily="2" charset="-78"/>
              </a:rPr>
              <a:t> </a:t>
            </a:r>
            <a:r>
              <a:rPr lang="ur-PK" sz="1600" dirty="0" smtClean="0">
                <a:latin typeface="Jameel Noori Nastaleeq" panose="02000503000000020004" pitchFamily="2" charset="-78"/>
                <a:cs typeface="Jameel Noori Nastaleeq" panose="02000503000000020004" pitchFamily="2" charset="-78"/>
              </a:rPr>
              <a:t>اللہ تعالیٰ نے انسان کو بنایا اور اس کے اندر دو طرح کی چیزیں</a:t>
            </a:r>
            <a:r>
              <a:rPr lang="ur-PK" sz="1600" baseline="0" dirty="0" smtClean="0">
                <a:latin typeface="Jameel Noori Nastaleeq" panose="02000503000000020004" pitchFamily="2" charset="-78"/>
                <a:cs typeface="Jameel Noori Nastaleeq" panose="02000503000000020004" pitchFamily="2" charset="-78"/>
              </a:rPr>
              <a:t> رکھ دیں ایک نیکی کی طرف رجحان اور دوسرا برائی کی طرف رجحان ۔۔۔ انسان پر اس کی نیکی اور اس کی پرہیز گاری الہام کرنے کا مطلب یہ ہے کہ انسان کے لاشعور میں اللہ نے یہ باتیں ڈال دی ہیں کہ کون سی چیز بھلائی ہے اور کون سی چیز برائی ہے ،برے اخلاق اور اعمال سے متعلق  انسان کی فطرت میں یہ بات ہے کہ وہ برائی سے نفرت کرتا ہے۔</a:t>
            </a:r>
          </a:p>
          <a:p>
            <a:pPr marL="0" marR="0" indent="0" algn="r" defTabSz="914400" rtl="1" eaLnBrk="1" fontAlgn="auto" latinLnBrk="0" hangingPunct="1">
              <a:lnSpc>
                <a:spcPct val="100000"/>
              </a:lnSpc>
              <a:spcBef>
                <a:spcPts val="0"/>
              </a:spcBef>
              <a:spcAft>
                <a:spcPts val="0"/>
              </a:spcAft>
              <a:buClrTx/>
              <a:buSzTx/>
              <a:buFontTx/>
              <a:buNone/>
              <a:tabLst/>
              <a:defRPr/>
            </a:pPr>
            <a:r>
              <a:rPr lang="ur-PK" sz="1600" baseline="0" dirty="0" smtClean="0">
                <a:latin typeface="Jameel Noori Nastaleeq" panose="02000503000000020004" pitchFamily="2" charset="-78"/>
                <a:cs typeface="Jameel Noori Nastaleeq" panose="02000503000000020004" pitchFamily="2" charset="-78"/>
              </a:rPr>
              <a:t>تقویٰ کے معنی ہیں برائیوں سے بچنا ۔۔۔ فطرت انسانی میں یہ بات موجود ہے کہ وہ نیکی کو اچھےاخلاق کو پسند کرتا ہے مثلاً ہر انسان سچائی کو ، ہمدردی کو ،دیانت داری دل سے پسند کرتا ہے انسان کی فطرت میں اللہ تعالیٰ پیدائشی طور سے یہ باتیں رکھ دی ہیں </a:t>
            </a:r>
            <a:r>
              <a:rPr lang="en-US" sz="1600" baseline="0" dirty="0" smtClean="0">
                <a:latin typeface="Jameel Noori Nastaleeq" panose="02000503000000020004" pitchFamily="2" charset="-78"/>
                <a:cs typeface="Jameel Noori Nastaleeq" panose="02000503000000020004" pitchFamily="2" charset="-78"/>
              </a:rPr>
              <a:t>……..</a:t>
            </a:r>
            <a:r>
              <a:rPr lang="ar-SA" sz="1600" dirty="0" smtClean="0">
                <a:effectLst/>
                <a:latin typeface="Calibri" panose="020F0502020204030204" pitchFamily="34" charset="0"/>
                <a:ea typeface="Calibri" panose="020F0502020204030204" pitchFamily="34" charset="0"/>
                <a:cs typeface="Jameel Noori Nastaleeq" panose="02000503000000020004" pitchFamily="2" charset="-78"/>
              </a:rPr>
              <a:t>قرآن پاک میں</a:t>
            </a:r>
            <a:r>
              <a:rPr lang="ur-PK" sz="1600" dirty="0" smtClean="0">
                <a:effectLst/>
                <a:latin typeface="Calibri" panose="020F0502020204030204" pitchFamily="34" charset="0"/>
                <a:ea typeface="Calibri" panose="020F0502020204030204" pitchFamily="34" charset="0"/>
                <a:cs typeface="Jameel Noori Nastaleeq" panose="02000503000000020004" pitchFamily="2" charset="-78"/>
              </a:rPr>
              <a:t> اللہ تعالیٰ نے </a:t>
            </a:r>
            <a:r>
              <a:rPr lang="ar-SA" sz="1600" dirty="0" smtClean="0">
                <a:effectLst/>
                <a:latin typeface="Calibri" panose="020F0502020204030204" pitchFamily="34" charset="0"/>
                <a:ea typeface="Calibri" panose="020F0502020204030204" pitchFamily="34" charset="0"/>
                <a:cs typeface="Jameel Noori Nastaleeq" panose="02000503000000020004" pitchFamily="2" charset="-78"/>
              </a:rPr>
              <a:t> 3 طرح کے نفس کا ذکر کیا ہے </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mj-lt"/>
              <a:buAutoNum type="arabicPeriod"/>
            </a:pPr>
            <a:r>
              <a:rPr lang="ar-SA" sz="1600" dirty="0" smtClean="0">
                <a:effectLst/>
                <a:latin typeface="Calibri" panose="020F0502020204030204" pitchFamily="34" charset="0"/>
                <a:ea typeface="Calibri" panose="020F0502020204030204" pitchFamily="34" charset="0"/>
                <a:cs typeface="Jameel Noori Nastaleeq" panose="02000503000000020004" pitchFamily="2" charset="-78"/>
              </a:rPr>
              <a:t>نفس</a:t>
            </a:r>
            <a:r>
              <a:rPr lang="ar-SA" sz="1600" dirty="0" smtClean="0">
                <a:effectLst/>
                <a:latin typeface="Calibri" panose="020F0502020204030204" pitchFamily="34" charset="0"/>
                <a:ea typeface="Calibri" panose="020F0502020204030204" pitchFamily="34" charset="0"/>
                <a:cs typeface="Attari_Quraan_Word" panose="02000000000000000000" pitchFamily="2" charset="-78"/>
              </a:rPr>
              <a:t> مطمئنۃ</a:t>
            </a:r>
            <a:r>
              <a:rPr lang="ar-SA" sz="1600" dirty="0" smtClean="0">
                <a:effectLst/>
                <a:latin typeface="Calibri" panose="020F0502020204030204" pitchFamily="34" charset="0"/>
                <a:ea typeface="Calibri" panose="020F0502020204030204" pitchFamily="34" charset="0"/>
                <a:cs typeface="Jameel Noori Nastaleeq" panose="02000503000000020004" pitchFamily="2" charset="-78"/>
              </a:rPr>
              <a:t> </a:t>
            </a:r>
            <a:endParaRPr lang="ur-PK" sz="1600" dirty="0" smtClean="0">
              <a:effectLst/>
              <a:latin typeface="Calibri" panose="020F0502020204030204" pitchFamily="34" charset="0"/>
              <a:ea typeface="Calibri" panose="020F0502020204030204" pitchFamily="34" charset="0"/>
              <a:cs typeface="Jameel Noori Nastaleeq" panose="02000503000000020004" pitchFamily="2" charset="-78"/>
            </a:endParaRPr>
          </a:p>
          <a:p>
            <a:pPr marL="342900" marR="0" lvl="0" indent="-342900" algn="r" rtl="1">
              <a:lnSpc>
                <a:spcPct val="107000"/>
              </a:lnSpc>
              <a:spcBef>
                <a:spcPts val="0"/>
              </a:spcBef>
              <a:spcAft>
                <a:spcPts val="0"/>
              </a:spcAft>
              <a:buFont typeface="+mj-lt"/>
              <a:buAutoNum type="arabicPeriod"/>
            </a:pPr>
            <a:r>
              <a:rPr lang="ur-PK" sz="1600" dirty="0" smtClean="0">
                <a:effectLst/>
                <a:latin typeface="Calibri" panose="020F0502020204030204" pitchFamily="34" charset="0"/>
                <a:ea typeface="Calibri" panose="020F0502020204030204" pitchFamily="34" charset="0"/>
                <a:cs typeface="Jameel Noori Nastaleeq" panose="02000503000000020004" pitchFamily="2" charset="-78"/>
              </a:rPr>
              <a:t>نفس لوّامہ  یعنی ملامت</a:t>
            </a:r>
            <a:r>
              <a:rPr lang="ur-PK" sz="1600" baseline="0" dirty="0" smtClean="0">
                <a:effectLst/>
                <a:latin typeface="Calibri" panose="020F0502020204030204" pitchFamily="34" charset="0"/>
                <a:ea typeface="Calibri" panose="020F0502020204030204" pitchFamily="34" charset="0"/>
                <a:cs typeface="Jameel Noori Nastaleeq" panose="02000503000000020004" pitchFamily="2" charset="-78"/>
              </a:rPr>
              <a:t> کرنے والا نفس ، جس کو ہم ضمیر کہتے ہیں </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marL="0" marR="0" lvl="0" indent="0" algn="ctr" rtl="1">
              <a:lnSpc>
                <a:spcPct val="107000"/>
              </a:lnSpc>
              <a:spcBef>
                <a:spcPts val="0"/>
              </a:spcBef>
              <a:spcAft>
                <a:spcPts val="0"/>
              </a:spcAft>
              <a:buFont typeface="+mj-lt"/>
              <a:buNone/>
            </a:pPr>
            <a:r>
              <a:rPr lang="ur-PK" sz="1600" dirty="0" smtClean="0">
                <a:effectLst/>
                <a:latin typeface="Calibri" panose="020F0502020204030204" pitchFamily="34" charset="0"/>
                <a:ea typeface="Calibri" panose="020F0502020204030204" pitchFamily="34" charset="0"/>
                <a:cs typeface="Jameel Noori Nastaleeq" panose="02000503000000020004" pitchFamily="2" charset="-78"/>
              </a:rPr>
              <a:t>‘’</a:t>
            </a:r>
            <a:r>
              <a:rPr lang="ar-SA" sz="1600" dirty="0" smtClean="0">
                <a:effectLst/>
                <a:latin typeface="Calibri" panose="020F0502020204030204" pitchFamily="34" charset="0"/>
                <a:ea typeface="Calibri" panose="020F0502020204030204" pitchFamily="34" charset="0"/>
                <a:cs typeface="Jameel Noori Nastaleeq" panose="02000503000000020004" pitchFamily="2" charset="-78"/>
              </a:rPr>
              <a:t>ولا اقسم بالنفس لوامہ</a:t>
            </a:r>
            <a:r>
              <a:rPr lang="ur-PK" sz="1600" dirty="0" smtClean="0">
                <a:effectLst/>
                <a:latin typeface="Calibri" panose="020F0502020204030204" pitchFamily="34" charset="0"/>
                <a:ea typeface="Calibri" panose="020F0502020204030204" pitchFamily="34" charset="0"/>
                <a:cs typeface="Jameel Noori Nastaleeq" panose="02000503000000020004" pitchFamily="2" charset="-78"/>
              </a:rPr>
              <a:t>’’ ترجمہ: </a:t>
            </a:r>
            <a:r>
              <a:rPr lang="ar-SA" sz="1600" dirty="0" smtClean="0">
                <a:effectLst/>
                <a:latin typeface="Calibri" panose="020F0502020204030204" pitchFamily="34" charset="0"/>
                <a:ea typeface="Calibri" panose="020F0502020204030204" pitchFamily="34" charset="0"/>
                <a:cs typeface="Jameel Noori Nastaleeq" panose="02000503000000020004" pitchFamily="2" charset="-78"/>
              </a:rPr>
              <a:t>  نہیں می</a:t>
            </a:r>
            <a:r>
              <a:rPr lang="ur-PK" sz="1600" dirty="0" smtClean="0">
                <a:effectLst/>
                <a:latin typeface="Calibri" panose="020F0502020204030204" pitchFamily="34" charset="0"/>
                <a:ea typeface="Calibri" panose="020F0502020204030204" pitchFamily="34" charset="0"/>
                <a:cs typeface="Jameel Noori Nastaleeq" panose="02000503000000020004" pitchFamily="2" charset="-78"/>
              </a:rPr>
              <a:t>ں</a:t>
            </a:r>
            <a:r>
              <a:rPr lang="ar-SA" sz="1600" dirty="0" smtClean="0">
                <a:effectLst/>
                <a:latin typeface="Calibri" panose="020F0502020204030204" pitchFamily="34" charset="0"/>
                <a:ea typeface="Calibri" panose="020F0502020204030204" pitchFamily="34" charset="0"/>
                <a:cs typeface="Jameel Noori Nastaleeq" panose="02000503000000020004" pitchFamily="2" charset="-78"/>
              </a:rPr>
              <a:t> قسم کھاتا ہوں ملامت کرنے والے نفس کی</a:t>
            </a:r>
            <a:endParaRPr lang="ur-PK" sz="1100" dirty="0" smtClean="0">
              <a:effectLst/>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7000"/>
              </a:lnSpc>
              <a:spcBef>
                <a:spcPts val="0"/>
              </a:spcBef>
              <a:spcAft>
                <a:spcPts val="0"/>
              </a:spcAft>
              <a:buClrTx/>
              <a:buSzTx/>
              <a:buFont typeface="+mj-lt"/>
              <a:buNone/>
              <a:tabLst/>
              <a:defRPr/>
            </a:pPr>
            <a:r>
              <a:rPr kumimoji="0" lang="ur-PK"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ttari_Quraan_Word" panose="02000000000000000000" pitchFamily="2" charset="-78"/>
              </a:rPr>
              <a:t>3. نفس اماّرہ  </a:t>
            </a:r>
          </a:p>
          <a:p>
            <a:pPr marL="0" marR="0" lvl="0" indent="0" algn="ctr" defTabSz="914400" rtl="1" eaLnBrk="1" fontAlgn="auto" latinLnBrk="0" hangingPunct="1">
              <a:lnSpc>
                <a:spcPct val="107000"/>
              </a:lnSpc>
              <a:spcBef>
                <a:spcPts val="0"/>
              </a:spcBef>
              <a:spcAft>
                <a:spcPts val="0"/>
              </a:spcAft>
              <a:buClrTx/>
              <a:buSzTx/>
              <a:buFont typeface="Symbol" panose="05050102010706020507" pitchFamily="18" charset="2"/>
              <a:buNone/>
              <a:tabLst/>
              <a:defRPr/>
            </a:pPr>
            <a:r>
              <a:rPr kumimoji="0" lang="ar-SA"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ttari_Quraan_Word" panose="02000000000000000000" pitchFamily="2" charset="-78"/>
              </a:rPr>
              <a:t>إِنَّ النَّفْسَ لَأَمَّارَةٌ بِالسُّوءِ إِلَّا مَا رَحِمَ رَبِّي</a:t>
            </a:r>
            <a:r>
              <a:rPr kumimoji="0" lang="ar-SA"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mbria" panose="02040503050406030204" pitchFamily="18" charset="0"/>
              </a:rPr>
              <a:t> </a:t>
            </a:r>
            <a:r>
              <a:rPr kumimoji="0" lang="ar-SA"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ttari_Quraan_Word" panose="02000000000000000000" pitchFamily="2" charset="-78"/>
              </a:rPr>
              <a:t>ۚ</a:t>
            </a:r>
            <a:r>
              <a:rPr lang="ur-PK" sz="1100" dirty="0" smtClean="0">
                <a:effectLst/>
                <a:latin typeface="Calibri" panose="020F0502020204030204" pitchFamily="34" charset="0"/>
                <a:ea typeface="Calibri" panose="020F0502020204030204" pitchFamily="34" charset="0"/>
                <a:cs typeface="Arial" panose="020B0604020202020204" pitchFamily="34" charset="0"/>
              </a:rPr>
              <a:t> </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1" eaLnBrk="1" fontAlgn="auto" latinLnBrk="0" hangingPunct="1">
              <a:lnSpc>
                <a:spcPct val="107000"/>
              </a:lnSpc>
              <a:spcBef>
                <a:spcPts val="0"/>
              </a:spcBef>
              <a:spcAft>
                <a:spcPts val="0"/>
              </a:spcAft>
              <a:buClrTx/>
              <a:buSzTx/>
              <a:buFont typeface="Symbol" panose="05050102010706020507" pitchFamily="18" charset="2"/>
              <a:buNone/>
              <a:tabLst/>
              <a:defRPr/>
            </a:pPr>
            <a:r>
              <a:rPr lang="ar-SA" sz="1600" dirty="0" smtClean="0">
                <a:effectLst/>
                <a:latin typeface="Calibri" panose="020F0502020204030204" pitchFamily="34" charset="0"/>
                <a:ea typeface="Calibri" panose="020F0502020204030204" pitchFamily="34" charset="0"/>
                <a:cs typeface="Jameel Noori Nastaleeq" panose="02000503000000020004" pitchFamily="2" charset="-78"/>
              </a:rPr>
              <a:t>نفس تو بدی پر اکساتا ہی ہے الا یہ کہ کسی پر میرے رب کی رحمت ہو(سورہ یوسف 53)</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ar-SA" sz="1600" dirty="0" smtClean="0">
                <a:effectLst/>
                <a:latin typeface="Calibri" panose="020F0502020204030204" pitchFamily="34" charset="0"/>
                <a:ea typeface="Calibri" panose="020F0502020204030204" pitchFamily="34" charset="0"/>
                <a:cs typeface="Jameel Noori Nastaleeq" panose="02000503000000020004" pitchFamily="2" charset="-78"/>
              </a:rPr>
              <a:t>نفس بدی پر اکساتا ہے الا یہ کہ کسی پر اللہ کی رحمت ہو یعنی وہ اپنے نفس کی تربیت کرکے اسے نفس مطمئنہ کے درجے پر لے آئے </a:t>
            </a: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algn="r" rtl="1"/>
            <a:endParaRPr lang="en-US"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29B3EF1-DE61-4368-892A-AD8B4C511438}" type="slidenum">
              <a:rPr lang="en-US" smtClean="0"/>
              <a:t>8</a:t>
            </a:fld>
            <a:endParaRPr lang="en-US"/>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1290164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ur-PK" sz="1600" kern="1200" dirty="0" smtClean="0">
                <a:solidFill>
                  <a:schemeClr val="tx1"/>
                </a:solidFill>
                <a:effectLst/>
                <a:latin typeface="Jameel Noori Nastaleeq" panose="02000503000000020004" pitchFamily="2" charset="-78"/>
                <a:ea typeface="+mn-ea"/>
                <a:cs typeface="Jameel Noori Nastaleeq" panose="02000503000000020004" pitchFamily="2" charset="-78"/>
              </a:rPr>
              <a:t>پاکیزگی سے مراد ہے کفروشرک چھوڑ کر ایمان لانا، برے اخلاق چھوڑ کر اچھے اخلاق اختیار کرنا، اور برے اعمال چھوڑ کر نیک اعمال کرنا، </a:t>
            </a:r>
          </a:p>
          <a:p>
            <a:pPr marL="0" marR="0" indent="0" algn="r" defTabSz="914400" rtl="1" eaLnBrk="1" fontAlgn="auto" latinLnBrk="0" hangingPunct="1">
              <a:lnSpc>
                <a:spcPct val="100000"/>
              </a:lnSpc>
              <a:spcBef>
                <a:spcPts val="0"/>
              </a:spcBef>
              <a:spcAft>
                <a:spcPts val="0"/>
              </a:spcAft>
              <a:buClrTx/>
              <a:buSzTx/>
              <a:buFontTx/>
              <a:buNone/>
              <a:tabLst/>
              <a:defRPr/>
            </a:pPr>
            <a:r>
              <a:rPr lang="ur-PK" sz="1600" kern="1200" dirty="0" smtClean="0">
                <a:solidFill>
                  <a:schemeClr val="tx1"/>
                </a:solidFill>
                <a:effectLst/>
                <a:latin typeface="Jameel Noori Nastaleeq" panose="02000503000000020004" pitchFamily="2" charset="-78"/>
                <a:ea typeface="+mn-ea"/>
                <a:cs typeface="Jameel Noori Nastaleeq" panose="02000503000000020004" pitchFamily="2" charset="-78"/>
              </a:rPr>
              <a:t>فلاح سے مراد دنیوی خوشحالی نہیں ہے بلکہ حقیقی کامیابی ہے ، خواہ دنیا کی خوشحالی اس کے ساتھ میسر ہو یا نہ ہو </a:t>
            </a:r>
            <a:endParaRPr lang="en-US" sz="20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29B3EF1-DE61-4368-892A-AD8B4C511438}" type="slidenum">
              <a:rPr lang="en-US" smtClean="0"/>
              <a:t>9</a:t>
            </a:fld>
            <a:endParaRPr lang="en-US"/>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926810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600" b="1" dirty="0" smtClean="0">
                <a:latin typeface="Jameel Noori Nastaleeq" panose="02000503000000020004" pitchFamily="2" charset="-78"/>
                <a:cs typeface="Jameel Noori Nastaleeq" panose="02000503000000020004" pitchFamily="2" charset="-78"/>
              </a:rPr>
              <a:t>زکاھا: </a:t>
            </a:r>
            <a:r>
              <a:rPr lang="ur-PK" sz="1600" b="0" dirty="0" smtClean="0">
                <a:latin typeface="Jameel Noori Nastaleeq" panose="02000503000000020004" pitchFamily="2" charset="-78"/>
                <a:cs typeface="Jameel Noori Nastaleeq" panose="02000503000000020004" pitchFamily="2" charset="-78"/>
              </a:rPr>
              <a:t>تزکیہ کرنا یعنی پاک</a:t>
            </a:r>
            <a:r>
              <a:rPr lang="ur-PK" sz="1600" b="0" baseline="0" dirty="0" smtClean="0">
                <a:latin typeface="Jameel Noori Nastaleeq" panose="02000503000000020004" pitchFamily="2" charset="-78"/>
                <a:cs typeface="Jameel Noori Nastaleeq" panose="02000503000000020004" pitchFamily="2" charset="-78"/>
              </a:rPr>
              <a:t> کرنا اور نشوونما دینا ۔</a:t>
            </a:r>
          </a:p>
          <a:p>
            <a:pPr algn="r" rtl="1"/>
            <a:r>
              <a:rPr lang="ur-PK" sz="1600" b="1" baseline="0" dirty="0" smtClean="0">
                <a:latin typeface="Jameel Noori Nastaleeq" panose="02000503000000020004" pitchFamily="2" charset="-78"/>
                <a:cs typeface="Jameel Noori Nastaleeq" panose="02000503000000020004" pitchFamily="2" charset="-78"/>
              </a:rPr>
              <a:t>دسھا:</a:t>
            </a:r>
            <a:r>
              <a:rPr lang="ur-PK" sz="1600" dirty="0" smtClean="0">
                <a:latin typeface="Jameel Noori Nastaleeq" panose="02000503000000020004" pitchFamily="2" charset="-78"/>
                <a:cs typeface="Jameel Noori Nastaleeq" panose="02000503000000020004" pitchFamily="2" charset="-78"/>
              </a:rPr>
              <a:t>جس کا مصدر تدسیہّ ہے ،تدسیہ کے معنی دبانے، چھپانے ، اغوء کرنے اور گمراہ کر دینے کے ہیں ۔وہ شخص نامراد ہو گا جو اپنے نفس کے اندر پائے جانے والے نیکی کے رجحانات کو ابھارنے اور نشوونما دینے کے بجائے ان کو دبا دے اس کو بہکا کر برائی کے رجحانات کی طرف لے جائے اور فجور کو اس پر اتنا غالب کر دے کہ تقویٰ اس کے نیچے اس طرح چھپ کر رہ جائے جیسے قبر پر مٹی ڈال دینے کے بعد لاش چھپ جاتی ہے (تفہیم القرآن جلد ششتم)</a:t>
            </a:r>
          </a:p>
          <a:p>
            <a:pPr algn="r" rtl="1"/>
            <a:r>
              <a:rPr lang="ur-PK" sz="1600" kern="1200" dirty="0" smtClean="0">
                <a:solidFill>
                  <a:schemeClr val="tx1"/>
                </a:solidFill>
                <a:effectLst/>
                <a:latin typeface="Jameel Noori Nastaleeq" panose="02000503000000020004" pitchFamily="2" charset="-78"/>
                <a:ea typeface="+mn-ea"/>
                <a:cs typeface="Jameel Noori Nastaleeq" panose="02000503000000020004" pitchFamily="2" charset="-78"/>
              </a:rPr>
              <a:t>حضورؐ یہ دعا مانگا کرتے تھے ’’ </a:t>
            </a:r>
            <a:r>
              <a:rPr lang="ur-PK" sz="1600" kern="1200" dirty="0" smtClean="0">
                <a:solidFill>
                  <a:schemeClr val="tx1"/>
                </a:solidFill>
                <a:effectLst/>
                <a:latin typeface="Attari_Quraan_Word" panose="02000000000000000000" pitchFamily="2" charset="-78"/>
                <a:ea typeface="+mn-ea"/>
                <a:cs typeface="Attari_Quraan_Word" panose="02000000000000000000" pitchFamily="2" charset="-78"/>
              </a:rPr>
              <a:t>اَلّٰھُمَّ اٰتِ نَفْسِیْ تَقْوَاھَا وَ زَکَّھَا اَنْتَ خَیْرُ مَنْ ذَکَّا ھَا، اَنْتَ وَ لِیُّھَا وَ مَوْلَاھَا‘‘ </a:t>
            </a:r>
            <a:r>
              <a:rPr lang="ur-PK" sz="1600" kern="1200" dirty="0" smtClean="0">
                <a:solidFill>
                  <a:schemeClr val="tx1"/>
                </a:solidFill>
                <a:effectLst/>
                <a:latin typeface="Jameel Noori Nastaleeq" panose="02000503000000020004" pitchFamily="2" charset="-78"/>
                <a:ea typeface="+mn-ea"/>
                <a:cs typeface="Jameel Noori Nastaleeq" panose="02000503000000020004" pitchFamily="2" charset="-78"/>
              </a:rPr>
              <a:t>’’خدایا میرے نفس کو اس کا تقوی عطا کر اور اس کو پاکیز کر، تو ہی وہ بہتر ہستی ہے جو اس کو پاکیزہ کرے، تو ہی اس کا سرپرست اور مولی ہے‘‘۔ اسی سے ملتے جلتے الفاظ میں حضورؐ کی یہ دعا حضرت عبداللہ بن عباس سے طبرانی ، ابن مردویہ اور ابن المندر نے اور حضرت عائشہ سے امام احمد نے نقل کی ہے۔ اس کا مطلب درحقیقت یہ ہے کہ بندہ تو صرف تقوی اور تزکیہ کی خواہش اور طلب ہی کر سکتا ہے، رہا اس کا نصیب ہو جانا، تو بہرحال اللہ ہی کی توفیق پر منحصر ہے۔ اور یہی حال تدسیہ کا بھی ہے کہ اللہ زبردستی کسی کے نفس کو نہیں دباتا، مگر جب بندہ اس تل جائے تو اللہ تعالی اسے تقوی اور تزکیہ کی توفیق سے محروم کر دیتا ہے اور اسے چھوڑ دیتا ہے کہ اپنے نفس کو جس گندگی کے ڈھیر میں دبانا چاہے دبا دے۔</a:t>
            </a:r>
            <a:endParaRPr lang="ur-PK" sz="1600" dirty="0" smtClean="0">
              <a:latin typeface="Jameel Noori Nastaleeq" panose="02000503000000020004" pitchFamily="2" charset="-78"/>
              <a:cs typeface="Jameel Noori Nastaleeq" panose="02000503000000020004" pitchFamily="2" charset="-78"/>
            </a:endParaRPr>
          </a:p>
          <a:p>
            <a:pPr algn="r" rtl="1"/>
            <a:endParaRPr lang="en-US"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C29B3EF1-DE61-4368-892A-AD8B4C511438}" type="slidenum">
              <a:rPr lang="en-US" smtClean="0">
                <a:solidFill>
                  <a:prstClr val="black"/>
                </a:solidFill>
              </a:rPr>
              <a:pPr/>
              <a:t>10</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t>JI Youth (Women Wing)</a:t>
            </a:r>
            <a:endParaRPr lang="en-US"/>
          </a:p>
        </p:txBody>
      </p:sp>
    </p:spTree>
    <p:extLst>
      <p:ext uri="{BB962C8B-B14F-4D97-AF65-F5344CB8AC3E}">
        <p14:creationId xmlns:p14="http://schemas.microsoft.com/office/powerpoint/2010/main" val="3657100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0100" y="4245434"/>
            <a:ext cx="6515100" cy="1464906"/>
          </a:xfrm>
        </p:spPr>
        <p:txBody>
          <a:bodyPr anchor="b">
            <a:normAutofit/>
          </a:bodyPr>
          <a:lstStyle>
            <a:lvl1pPr algn="l">
              <a:lnSpc>
                <a:spcPct val="80000"/>
              </a:lnSpc>
              <a:defRPr sz="3600">
                <a:solidFill>
                  <a:schemeClr val="bg1"/>
                </a:solidFill>
                <a:effectLst>
                  <a:outerShdw blurRad="63500" algn="ctr" rotWithShape="0">
                    <a:prstClr val="black">
                      <a:alpha val="4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800100" y="5731796"/>
            <a:ext cx="6515100" cy="440405"/>
          </a:xfrm>
        </p:spPr>
        <p:txBody>
          <a:bodyPr/>
          <a:lstStyle>
            <a:lvl1pPr marL="0" indent="0" algn="l">
              <a:spcBef>
                <a:spcPts val="0"/>
              </a:spcBef>
              <a:buNone/>
              <a:defRPr sz="1800">
                <a:solidFill>
                  <a:schemeClr val="bg1"/>
                </a:solidFill>
                <a:effectLst>
                  <a:outerShdw blurRad="63500" algn="ctr" rotWithShape="0">
                    <a:prstClr val="black">
                      <a:alpha val="40000"/>
                    </a:prstClr>
                  </a:outerShdw>
                </a:effectLs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64595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0100" y="457518"/>
            <a:ext cx="7543800" cy="118872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0A12A7-7C22-4E1E-91B2-D58763A9477D}" type="datetime1">
              <a:rPr lang="en-US" smtClean="0">
                <a:solidFill>
                  <a:srgbClr val="595959"/>
                </a:solidFill>
              </a:rPr>
              <a:t>2/20/2020</a:t>
            </a:fld>
            <a:endParaRPr lang="en-US">
              <a:solidFill>
                <a:srgbClr val="595959"/>
              </a:solidFill>
            </a:endParaRPr>
          </a:p>
        </p:txBody>
      </p:sp>
      <p:sp>
        <p:nvSpPr>
          <p:cNvPr id="5" name="Footer Placeholder 4"/>
          <p:cNvSpPr>
            <a:spLocks noGrp="1"/>
          </p:cNvSpPr>
          <p:nvPr>
            <p:ph type="ftr" sz="quarter" idx="11"/>
          </p:nvPr>
        </p:nvSpPr>
        <p:spPr/>
        <p:txBody>
          <a:bodyPr/>
          <a:lstStyle/>
          <a:p>
            <a:r>
              <a:rPr lang="en-US" smtClean="0">
                <a:solidFill>
                  <a:srgbClr val="595959"/>
                </a:solidFill>
              </a:rPr>
              <a:t>JI Youth (Women Wing)</a:t>
            </a:r>
            <a:endParaRPr lang="en-US">
              <a:solidFill>
                <a:srgbClr val="595959"/>
              </a:solidFill>
            </a:endParaRPr>
          </a:p>
        </p:txBody>
      </p:sp>
      <p:sp>
        <p:nvSpPr>
          <p:cNvPr id="6" name="Slide Number Placeholder 5"/>
          <p:cNvSpPr>
            <a:spLocks noGrp="1"/>
          </p:cNvSpPr>
          <p:nvPr>
            <p:ph type="sldNum" sz="quarter" idx="12"/>
          </p:nvPr>
        </p:nvSpPr>
        <p:spPr/>
        <p:txBody>
          <a:bodyPr/>
          <a:lstStyle/>
          <a:p>
            <a:fld id="{AC775206-CCB5-4776-B0E2-1E35888B6F4E}"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85032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800100" y="1772816"/>
            <a:ext cx="3600450" cy="737121"/>
          </a:xfrm>
        </p:spPr>
        <p:txBody>
          <a:bodyPr anchor="ctr"/>
          <a:lstStyle>
            <a:lvl1pPr marL="0" indent="0">
              <a:spcBef>
                <a:spcPts val="0"/>
              </a:spcBef>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00100" y="2509938"/>
            <a:ext cx="3600450" cy="36622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43450" y="1772816"/>
            <a:ext cx="3600450" cy="737121"/>
          </a:xfrm>
        </p:spPr>
        <p:txBody>
          <a:bodyPr anchor="ctr"/>
          <a:lstStyle>
            <a:lvl1pPr marL="0" indent="0">
              <a:spcBef>
                <a:spcPts val="0"/>
              </a:spcBef>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43450" y="2509938"/>
            <a:ext cx="3600450" cy="36622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32E58F-8149-43BE-9545-E52B52989EA5}" type="datetime1">
              <a:rPr lang="en-US" smtClean="0">
                <a:solidFill>
                  <a:srgbClr val="595959"/>
                </a:solidFill>
              </a:rPr>
              <a:t>2/20/2020</a:t>
            </a:fld>
            <a:endParaRPr lang="en-US">
              <a:solidFill>
                <a:srgbClr val="595959"/>
              </a:solidFill>
            </a:endParaRPr>
          </a:p>
        </p:txBody>
      </p:sp>
      <p:sp>
        <p:nvSpPr>
          <p:cNvPr id="8" name="Footer Placeholder 7"/>
          <p:cNvSpPr>
            <a:spLocks noGrp="1"/>
          </p:cNvSpPr>
          <p:nvPr>
            <p:ph type="ftr" sz="quarter" idx="11"/>
          </p:nvPr>
        </p:nvSpPr>
        <p:spPr/>
        <p:txBody>
          <a:bodyPr/>
          <a:lstStyle/>
          <a:p>
            <a:r>
              <a:rPr lang="en-US" smtClean="0">
                <a:solidFill>
                  <a:srgbClr val="595959"/>
                </a:solidFill>
              </a:rPr>
              <a:t>JI Youth (Women Wing)</a:t>
            </a:r>
            <a:endParaRPr lang="en-US">
              <a:solidFill>
                <a:srgbClr val="595959"/>
              </a:solidFill>
            </a:endParaRPr>
          </a:p>
        </p:txBody>
      </p:sp>
      <p:sp>
        <p:nvSpPr>
          <p:cNvPr id="9" name="Slide Number Placeholder 8"/>
          <p:cNvSpPr>
            <a:spLocks noGrp="1"/>
          </p:cNvSpPr>
          <p:nvPr>
            <p:ph type="sldNum" sz="quarter" idx="12"/>
          </p:nvPr>
        </p:nvSpPr>
        <p:spPr/>
        <p:txBody>
          <a:bodyPr/>
          <a:lstStyle/>
          <a:p>
            <a:fld id="{AC775206-CCB5-4776-B0E2-1E35888B6F4E}"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396743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955A01-64FE-4A33-A5DC-186D323841E4}" type="datetime1">
              <a:rPr lang="en-US" smtClean="0">
                <a:solidFill>
                  <a:srgbClr val="595959"/>
                </a:solidFill>
              </a:rPr>
              <a:t>2/20/2020</a:t>
            </a:fld>
            <a:endParaRPr lang="en-US">
              <a:solidFill>
                <a:srgbClr val="595959"/>
              </a:solidFill>
            </a:endParaRPr>
          </a:p>
        </p:txBody>
      </p:sp>
      <p:sp>
        <p:nvSpPr>
          <p:cNvPr id="4" name="Footer Placeholder 3"/>
          <p:cNvSpPr>
            <a:spLocks noGrp="1"/>
          </p:cNvSpPr>
          <p:nvPr>
            <p:ph type="ftr" sz="quarter" idx="11"/>
          </p:nvPr>
        </p:nvSpPr>
        <p:spPr/>
        <p:txBody>
          <a:bodyPr/>
          <a:lstStyle/>
          <a:p>
            <a:r>
              <a:rPr lang="en-US" smtClean="0">
                <a:solidFill>
                  <a:srgbClr val="595959"/>
                </a:solidFill>
              </a:rPr>
              <a:t>JI Youth (Women Wing)</a:t>
            </a:r>
            <a:endParaRPr lang="en-US">
              <a:solidFill>
                <a:srgbClr val="595959"/>
              </a:solidFill>
            </a:endParaRPr>
          </a:p>
        </p:txBody>
      </p:sp>
      <p:sp>
        <p:nvSpPr>
          <p:cNvPr id="5" name="Slide Number Placeholder 4"/>
          <p:cNvSpPr>
            <a:spLocks noGrp="1"/>
          </p:cNvSpPr>
          <p:nvPr>
            <p:ph type="sldNum" sz="quarter" idx="12"/>
          </p:nvPr>
        </p:nvSpPr>
        <p:spPr/>
        <p:txBody>
          <a:bodyPr/>
          <a:lstStyle/>
          <a:p>
            <a:fld id="{AC775206-CCB5-4776-B0E2-1E35888B6F4E}"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178633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17049-F5A3-44D2-9E74-22EBFA325D90}" type="datetime1">
              <a:rPr lang="en-US" smtClean="0">
                <a:solidFill>
                  <a:srgbClr val="595959"/>
                </a:solidFill>
              </a:rPr>
              <a:t>2/20/2020</a:t>
            </a:fld>
            <a:endParaRPr lang="en-US">
              <a:solidFill>
                <a:srgbClr val="595959"/>
              </a:solidFill>
            </a:endParaRPr>
          </a:p>
        </p:txBody>
      </p:sp>
      <p:sp>
        <p:nvSpPr>
          <p:cNvPr id="3" name="Footer Placeholder 2"/>
          <p:cNvSpPr>
            <a:spLocks noGrp="1"/>
          </p:cNvSpPr>
          <p:nvPr>
            <p:ph type="ftr" sz="quarter" idx="11"/>
          </p:nvPr>
        </p:nvSpPr>
        <p:spPr/>
        <p:txBody>
          <a:bodyPr/>
          <a:lstStyle/>
          <a:p>
            <a:r>
              <a:rPr lang="en-US" smtClean="0">
                <a:solidFill>
                  <a:srgbClr val="595959"/>
                </a:solidFill>
              </a:rPr>
              <a:t>JI Youth (Women Wing)</a:t>
            </a:r>
            <a:endParaRPr lang="en-US">
              <a:solidFill>
                <a:srgbClr val="595959"/>
              </a:solidFill>
            </a:endParaRPr>
          </a:p>
        </p:txBody>
      </p:sp>
      <p:sp>
        <p:nvSpPr>
          <p:cNvPr id="4" name="Slide Number Placeholder 3"/>
          <p:cNvSpPr>
            <a:spLocks noGrp="1"/>
          </p:cNvSpPr>
          <p:nvPr>
            <p:ph type="sldNum" sz="quarter" idx="12"/>
          </p:nvPr>
        </p:nvSpPr>
        <p:spPr/>
        <p:txBody>
          <a:bodyPr/>
          <a:lstStyle/>
          <a:p>
            <a:fld id="{AC775206-CCB5-4776-B0E2-1E35888B6F4E}"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293610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20C813-75EB-4B7D-9477-4CDBD5318A29}" type="datetime1">
              <a:rPr lang="en-US" smtClean="0">
                <a:solidFill>
                  <a:srgbClr val="595959"/>
                </a:solidFill>
              </a:rPr>
              <a:t>2/20/2020</a:t>
            </a:fld>
            <a:endParaRPr lang="en-US">
              <a:solidFill>
                <a:srgbClr val="595959"/>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595959"/>
                </a:solidFill>
              </a:rPr>
              <a:t>JI Youth (Women Wing)</a:t>
            </a:r>
            <a:endParaRPr lang="en-US">
              <a:solidFill>
                <a:srgbClr val="595959"/>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775206-CCB5-4776-B0E2-1E35888B6F4E}"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12273159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 Id="rId9"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2.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4.jp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71.JPG"/><Relationship Id="rId3" Type="http://schemas.openxmlformats.org/officeDocument/2006/relationships/image" Target="../media/image66.png"/><Relationship Id="rId7" Type="http://schemas.openxmlformats.org/officeDocument/2006/relationships/hyperlink" Target="http://tanzil.net/#89:30"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tanzil.net/#89:29" TargetMode="External"/><Relationship Id="rId5" Type="http://schemas.openxmlformats.org/officeDocument/2006/relationships/hyperlink" Target="http://tanzil.net/#89:28" TargetMode="External"/><Relationship Id="rId4" Type="http://schemas.openxmlformats.org/officeDocument/2006/relationships/hyperlink" Target="http://tanzil.net/#89:27"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5.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image" Target="../media/image79.png"/></Relationships>
</file>

<file path=ppt/slides/_rels/slide25.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81.png"/></Relationships>
</file>

<file path=ppt/slides/_rels/slide3.xml.rels><?xml version="1.0" encoding="UTF-8" standalone="yes"?>
<Relationships xmlns="http://schemas.openxmlformats.org/package/2006/relationships"><Relationship Id="rId8" Type="http://schemas.openxmlformats.org/officeDocument/2006/relationships/hyperlink" Target="http://tanzil.net/#91:5" TargetMode="External"/><Relationship Id="rId13" Type="http://schemas.openxmlformats.org/officeDocument/2006/relationships/hyperlink" Target="http://tanzil.net/#91:10" TargetMode="External"/><Relationship Id="rId18" Type="http://schemas.openxmlformats.org/officeDocument/2006/relationships/hyperlink" Target="http://tanzil.net/#91:15" TargetMode="External"/><Relationship Id="rId3" Type="http://schemas.openxmlformats.org/officeDocument/2006/relationships/image" Target="../media/image6.png"/><Relationship Id="rId7" Type="http://schemas.openxmlformats.org/officeDocument/2006/relationships/hyperlink" Target="http://tanzil.net/#91:4" TargetMode="External"/><Relationship Id="rId12" Type="http://schemas.openxmlformats.org/officeDocument/2006/relationships/hyperlink" Target="http://tanzil.net/#91:9" TargetMode="External"/><Relationship Id="rId17" Type="http://schemas.openxmlformats.org/officeDocument/2006/relationships/hyperlink" Target="http://tanzil.net/#91:14" TargetMode="External"/><Relationship Id="rId2" Type="http://schemas.openxmlformats.org/officeDocument/2006/relationships/notesSlide" Target="../notesSlides/notesSlide2.xml"/><Relationship Id="rId16" Type="http://schemas.openxmlformats.org/officeDocument/2006/relationships/hyperlink" Target="http://tanzil.net/#91:13" TargetMode="External"/><Relationship Id="rId20" Type="http://schemas.openxmlformats.org/officeDocument/2006/relationships/image" Target="../media/image7.JPG"/><Relationship Id="rId1" Type="http://schemas.openxmlformats.org/officeDocument/2006/relationships/slideLayout" Target="../slideLayouts/slideLayout5.xml"/><Relationship Id="rId6" Type="http://schemas.openxmlformats.org/officeDocument/2006/relationships/hyperlink" Target="http://tanzil.net/#91:3" TargetMode="External"/><Relationship Id="rId11" Type="http://schemas.openxmlformats.org/officeDocument/2006/relationships/hyperlink" Target="http://tanzil.net/#91:8" TargetMode="External"/><Relationship Id="rId5" Type="http://schemas.openxmlformats.org/officeDocument/2006/relationships/hyperlink" Target="http://tanzil.net/#91:2" TargetMode="External"/><Relationship Id="rId15" Type="http://schemas.openxmlformats.org/officeDocument/2006/relationships/hyperlink" Target="http://tanzil.net/#91:12" TargetMode="External"/><Relationship Id="rId10" Type="http://schemas.openxmlformats.org/officeDocument/2006/relationships/hyperlink" Target="http://tanzil.net/#91:7" TargetMode="External"/><Relationship Id="rId19" Type="http://schemas.openxmlformats.org/officeDocument/2006/relationships/image" Target="../media/image5.png"/><Relationship Id="rId4" Type="http://schemas.openxmlformats.org/officeDocument/2006/relationships/hyperlink" Target="http://tanzil.net/#91:1" TargetMode="External"/><Relationship Id="rId9" Type="http://schemas.openxmlformats.org/officeDocument/2006/relationships/hyperlink" Target="http://tanzil.net/#91:6" TargetMode="External"/><Relationship Id="rId14" Type="http://schemas.openxmlformats.org/officeDocument/2006/relationships/hyperlink" Target="http://tanzil.net/#91:11"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tanzil.net/#trans/ur.maududi/91:5" TargetMode="External"/><Relationship Id="rId13" Type="http://schemas.openxmlformats.org/officeDocument/2006/relationships/hyperlink" Target="http://tanzil.net/#trans/ur.maududi/91:10" TargetMode="External"/><Relationship Id="rId18" Type="http://schemas.openxmlformats.org/officeDocument/2006/relationships/hyperlink" Target="http://tanzil.net/#trans/ur.maududi/91:15" TargetMode="External"/><Relationship Id="rId3" Type="http://schemas.openxmlformats.org/officeDocument/2006/relationships/image" Target="../media/image6.png"/><Relationship Id="rId7" Type="http://schemas.openxmlformats.org/officeDocument/2006/relationships/hyperlink" Target="http://tanzil.net/#trans/ur.maududi/91:4" TargetMode="External"/><Relationship Id="rId12" Type="http://schemas.openxmlformats.org/officeDocument/2006/relationships/hyperlink" Target="http://tanzil.net/#trans/ur.maududi/91:9" TargetMode="External"/><Relationship Id="rId17" Type="http://schemas.openxmlformats.org/officeDocument/2006/relationships/hyperlink" Target="http://tanzil.net/#trans/ur.maududi/91:14" TargetMode="External"/><Relationship Id="rId2" Type="http://schemas.openxmlformats.org/officeDocument/2006/relationships/notesSlide" Target="../notesSlides/notesSlide3.xml"/><Relationship Id="rId16" Type="http://schemas.openxmlformats.org/officeDocument/2006/relationships/hyperlink" Target="http://tanzil.net/#trans/ur.maududi/91:13" TargetMode="External"/><Relationship Id="rId1" Type="http://schemas.openxmlformats.org/officeDocument/2006/relationships/slideLayout" Target="../slideLayouts/slideLayout5.xml"/><Relationship Id="rId6" Type="http://schemas.openxmlformats.org/officeDocument/2006/relationships/hyperlink" Target="http://tanzil.net/#trans/ur.maududi/91:3" TargetMode="External"/><Relationship Id="rId11" Type="http://schemas.openxmlformats.org/officeDocument/2006/relationships/hyperlink" Target="http://tanzil.net/#trans/ur.maududi/91:8" TargetMode="External"/><Relationship Id="rId5" Type="http://schemas.openxmlformats.org/officeDocument/2006/relationships/hyperlink" Target="http://tanzil.net/#trans/ur.maududi/91:2" TargetMode="External"/><Relationship Id="rId15" Type="http://schemas.openxmlformats.org/officeDocument/2006/relationships/hyperlink" Target="http://tanzil.net/#trans/ur.maududi/91:12" TargetMode="External"/><Relationship Id="rId10" Type="http://schemas.openxmlformats.org/officeDocument/2006/relationships/hyperlink" Target="http://tanzil.net/#trans/ur.maududi/91:7" TargetMode="External"/><Relationship Id="rId19" Type="http://schemas.openxmlformats.org/officeDocument/2006/relationships/image" Target="../media/image8.JPG"/><Relationship Id="rId4" Type="http://schemas.openxmlformats.org/officeDocument/2006/relationships/hyperlink" Target="http://tanzil.net/#trans/ur.maududi/91:1" TargetMode="External"/><Relationship Id="rId9" Type="http://schemas.openxmlformats.org/officeDocument/2006/relationships/hyperlink" Target="http://tanzil.net/#trans/ur.maududi/91:6" TargetMode="External"/><Relationship Id="rId14" Type="http://schemas.openxmlformats.org/officeDocument/2006/relationships/hyperlink" Target="http://tanzil.net/#trans/ur.maududi/91:11"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5.png"/><Relationship Id="rId10" Type="http://schemas.openxmlformats.org/officeDocument/2006/relationships/image" Target="../media/image15.png"/><Relationship Id="rId4" Type="http://schemas.openxmlformats.org/officeDocument/2006/relationships/image" Target="../media/image10.jp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2.jpeg"/><Relationship Id="rId7"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srgbClr val="595959"/>
                </a:solidFill>
              </a:rPr>
              <a:t>JI Youth (Women Wing)</a:t>
            </a:r>
            <a:endParaRPr lang="en-US">
              <a:solidFill>
                <a:srgbClr val="595959"/>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6" y="609600"/>
            <a:ext cx="9144000" cy="5151550"/>
          </a:xfrm>
          <a:prstGeom prst="rect">
            <a:avLst/>
          </a:prstGeom>
        </p:spPr>
      </p:pic>
    </p:spTree>
    <p:extLst>
      <p:ext uri="{BB962C8B-B14F-4D97-AF65-F5344CB8AC3E}">
        <p14:creationId xmlns:p14="http://schemas.microsoft.com/office/powerpoint/2010/main" val="357425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4608" y="-15520"/>
            <a:ext cx="9156986" cy="6858594"/>
          </a:xfrm>
          <a:prstGeom prst="rect">
            <a:avLst/>
          </a:prstGeom>
        </p:spPr>
      </p:pic>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t="5978"/>
          <a:stretch/>
        </p:blipFill>
        <p:spPr>
          <a:xfrm>
            <a:off x="-43704" y="1839164"/>
            <a:ext cx="4691904" cy="4988390"/>
          </a:xfrm>
          <a:prstGeom prst="rect">
            <a:avLst/>
          </a:prstGeom>
        </p:spPr>
      </p:pic>
      <p:sp>
        <p:nvSpPr>
          <p:cNvPr id="17" name="Text Placeholder 11"/>
          <p:cNvSpPr>
            <a:spLocks noGrp="1"/>
          </p:cNvSpPr>
          <p:nvPr>
            <p:ph type="body" idx="1"/>
          </p:nvPr>
        </p:nvSpPr>
        <p:spPr>
          <a:xfrm>
            <a:off x="181321" y="834948"/>
            <a:ext cx="4040188" cy="803275"/>
          </a:xfrm>
        </p:spPr>
        <p:txBody>
          <a:bodyPr>
            <a:noAutofit/>
          </a:bodyPr>
          <a:lstStyle/>
          <a:p>
            <a:pPr algn="ctr"/>
            <a:endParaRPr lang="ur-PK" sz="3600" b="1" dirty="0" smtClean="0">
              <a:solidFill>
                <a:srgbClr val="FF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endParaRPr lang="ur-PK" sz="3600" b="1" dirty="0">
              <a:solidFill>
                <a:srgbClr val="FF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rtl="1"/>
            <a:r>
              <a:rPr lang="en-US" sz="8800" b="1" dirty="0" smtClean="0">
                <a:solidFill>
                  <a:srgbClr val="FF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endParaRPr lang="ur-PK" sz="8800" b="1" dirty="0">
              <a:solidFill>
                <a:srgbClr val="FF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algn="ctr"/>
            <a:endParaRPr lang="en-US" sz="3600" b="1" dirty="0">
              <a:solidFill>
                <a:srgbClr val="FF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9" name="Title 8"/>
          <p:cNvSpPr>
            <a:spLocks noGrp="1"/>
          </p:cNvSpPr>
          <p:nvPr>
            <p:ph type="title"/>
          </p:nvPr>
        </p:nvSpPr>
        <p:spPr>
          <a:xfrm>
            <a:off x="1497143" y="647229"/>
            <a:ext cx="6019800" cy="482604"/>
          </a:xfrm>
        </p:spPr>
        <p:txBody>
          <a:bodyPr>
            <a:noAutofit/>
          </a:bodyPr>
          <a:lstStyle/>
          <a:p>
            <a:pPr algn="ctr"/>
            <a:r>
              <a:rPr lang="en-US" sz="6600" b="1" dirty="0" smtClean="0">
                <a:solidFill>
                  <a:srgbClr val="740609"/>
                </a:solidFill>
                <a:effectLst>
                  <a:outerShdw blurRad="38100" dist="38100" dir="2700000" algn="tl">
                    <a:srgbClr val="000000">
                      <a:alpha val="43137"/>
                    </a:srgbClr>
                  </a:outerShdw>
                </a:effectLst>
                <a:latin typeface="Bodoni MT Black" panose="02070A03080606020203" pitchFamily="18" charset="0"/>
              </a:rPr>
              <a:t>Two Attitudes</a:t>
            </a:r>
            <a:endParaRPr lang="en-US" sz="6600" b="1" dirty="0">
              <a:solidFill>
                <a:srgbClr val="740609"/>
              </a:solidFill>
              <a:effectLst>
                <a:outerShdw blurRad="38100" dist="38100" dir="2700000" algn="tl">
                  <a:srgbClr val="000000">
                    <a:alpha val="43137"/>
                  </a:srgbClr>
                </a:outerShdw>
              </a:effectLst>
              <a:latin typeface="Bodoni MT Black" panose="02070A03080606020203" pitchFamily="18" charset="0"/>
            </a:endParaRPr>
          </a:p>
        </p:txBody>
      </p:sp>
      <p:pic>
        <p:nvPicPr>
          <p:cNvPr id="3074" name="Picture 2"/>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tretch>
            <a:fillRect/>
          </a:stretch>
        </p:blipFill>
        <p:spPr bwMode="auto">
          <a:xfrm>
            <a:off x="4572000" y="1839164"/>
            <a:ext cx="4597972" cy="498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6"/>
          <a:stretch>
            <a:fillRect/>
          </a:stretch>
        </p:blipFill>
        <p:spPr>
          <a:xfrm>
            <a:off x="6594796" y="2466096"/>
            <a:ext cx="2395936" cy="1835055"/>
          </a:xfrm>
          <a:prstGeom prst="rect">
            <a:avLst/>
          </a:prstGeom>
        </p:spPr>
      </p:pic>
      <p:pic>
        <p:nvPicPr>
          <p:cNvPr id="7" name="Picture 6"/>
          <p:cNvPicPr>
            <a:picLocks noChangeAspect="1"/>
          </p:cNvPicPr>
          <p:nvPr/>
        </p:nvPicPr>
        <p:blipFill>
          <a:blip r:embed="rId7"/>
          <a:stretch>
            <a:fillRect/>
          </a:stretch>
        </p:blipFill>
        <p:spPr>
          <a:xfrm>
            <a:off x="1108303" y="1273267"/>
            <a:ext cx="3377477" cy="3139968"/>
          </a:xfrm>
          <a:prstGeom prst="rect">
            <a:avLst/>
          </a:prstGeom>
        </p:spPr>
      </p:pic>
      <p:sp>
        <p:nvSpPr>
          <p:cNvPr id="10" name="Rectangle 9"/>
          <p:cNvSpPr/>
          <p:nvPr/>
        </p:nvSpPr>
        <p:spPr>
          <a:xfrm>
            <a:off x="3532913" y="6488668"/>
            <a:ext cx="2381101" cy="369332"/>
          </a:xfrm>
          <a:prstGeom prst="rect">
            <a:avLst/>
          </a:prstGeom>
        </p:spPr>
        <p:txBody>
          <a:bodyPr wrap="none">
            <a:spAutoFit/>
          </a:bodyPr>
          <a:lstStyle/>
          <a:p>
            <a:pPr lvl="0" algn="ctr"/>
            <a:r>
              <a:rPr lang="en-US" dirty="0">
                <a:solidFill>
                  <a:srgbClr val="FFFF00"/>
                </a:solidFill>
              </a:rPr>
              <a:t>JI Youth (Women Wing)</a:t>
            </a:r>
          </a:p>
        </p:txBody>
      </p:sp>
      <p:sp>
        <p:nvSpPr>
          <p:cNvPr id="12" name="Rectangle 11"/>
          <p:cNvSpPr/>
          <p:nvPr/>
        </p:nvSpPr>
        <p:spPr>
          <a:xfrm>
            <a:off x="1981200" y="4252745"/>
            <a:ext cx="958557" cy="923330"/>
          </a:xfrm>
          <a:prstGeom prst="rect">
            <a:avLst/>
          </a:prstGeom>
          <a:scene3d>
            <a:camera prst="isometricOffAxis2Right"/>
            <a:lightRig rig="threePt" dir="t"/>
          </a:scene3d>
        </p:spPr>
        <p:txBody>
          <a:bodyPr wrap="square">
            <a:spAutoFit/>
          </a:bodyPr>
          <a:lstStyle/>
          <a:p>
            <a:endParaRPr lang="en-US" sz="5400" b="1" dirty="0">
              <a:solidFill>
                <a:srgbClr val="C00000"/>
              </a:solidFill>
              <a:latin typeface="Arabic Typesetting" panose="03020402040406030203" pitchFamily="66" charset="-78"/>
              <a:cs typeface="Arabic Typesetting" panose="03020402040406030203" pitchFamily="66" charset="-78"/>
            </a:endParaRPr>
          </a:p>
        </p:txBody>
      </p:sp>
      <p:pic>
        <p:nvPicPr>
          <p:cNvPr id="16" name="Picture 15"/>
          <p:cNvPicPr>
            <a:picLocks noChangeAspect="1"/>
          </p:cNvPicPr>
          <p:nvPr/>
        </p:nvPicPr>
        <p:blipFill>
          <a:blip r:embed="rId8"/>
          <a:stretch>
            <a:fillRect/>
          </a:stretch>
        </p:blipFill>
        <p:spPr>
          <a:xfrm>
            <a:off x="7123367" y="3514291"/>
            <a:ext cx="1304657" cy="530398"/>
          </a:xfrm>
          <a:prstGeom prst="rect">
            <a:avLst/>
          </a:prstGeom>
        </p:spPr>
      </p:pic>
      <p:pic>
        <p:nvPicPr>
          <p:cNvPr id="20" name="Picture 19"/>
          <p:cNvPicPr>
            <a:picLocks noChangeAspect="1"/>
          </p:cNvPicPr>
          <p:nvPr/>
        </p:nvPicPr>
        <p:blipFill>
          <a:blip r:embed="rId9"/>
          <a:stretch>
            <a:fillRect/>
          </a:stretch>
        </p:blipFill>
        <p:spPr>
          <a:xfrm>
            <a:off x="1460687" y="4007767"/>
            <a:ext cx="1481456" cy="1280271"/>
          </a:xfrm>
          <a:prstGeom prst="rect">
            <a:avLst/>
          </a:prstGeom>
        </p:spPr>
      </p:pic>
    </p:spTree>
    <p:extLst>
      <p:ext uri="{BB962C8B-B14F-4D97-AF65-F5344CB8AC3E}">
        <p14:creationId xmlns:p14="http://schemas.microsoft.com/office/powerpoint/2010/main" val="179492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par>
                                <p:cTn id="28" presetID="22" presetClass="entr" presetSubtype="4"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676" y="-297"/>
            <a:ext cx="9211169" cy="6858594"/>
          </a:xfrm>
          <a:prstGeom prst="rect">
            <a:avLst/>
          </a:prstGeom>
        </p:spPr>
      </p:pic>
      <p:sp>
        <p:nvSpPr>
          <p:cNvPr id="2" name="Title 1"/>
          <p:cNvSpPr>
            <a:spLocks noGrp="1"/>
          </p:cNvSpPr>
          <p:nvPr>
            <p:ph type="title"/>
          </p:nvPr>
        </p:nvSpPr>
        <p:spPr>
          <a:xfrm>
            <a:off x="-349438" y="605020"/>
            <a:ext cx="7131238" cy="1117100"/>
          </a:xfrm>
        </p:spPr>
        <p:txBody>
          <a:bodyPr>
            <a:noAutofit/>
          </a:bodyPr>
          <a:lstStyle/>
          <a:p>
            <a:r>
              <a:rPr lang="en-US" sz="8000" b="1" dirty="0" smtClean="0">
                <a:solidFill>
                  <a:srgbClr val="740609"/>
                </a:solidFill>
                <a:effectLst>
                  <a:outerShdw blurRad="38100" dist="38100" dir="2700000" algn="tl">
                    <a:srgbClr val="000000">
                      <a:alpha val="43137"/>
                    </a:srgbClr>
                  </a:outerShdw>
                </a:effectLst>
                <a:latin typeface="Berlin Sans FB Demi" panose="020E0802020502020306" pitchFamily="34" charset="0"/>
              </a:rPr>
              <a:t>WHY QASM ?</a:t>
            </a:r>
            <a:endParaRPr lang="en-US" sz="8000" b="1" dirty="0">
              <a:solidFill>
                <a:srgbClr val="740609"/>
              </a:solidFill>
              <a:effectLst>
                <a:outerShdw blurRad="38100" dist="38100" dir="2700000" algn="tl">
                  <a:srgbClr val="000000">
                    <a:alpha val="43137"/>
                  </a:srgbClr>
                </a:outerShdw>
              </a:effectLst>
              <a:latin typeface="Berlin Sans FB Demi" panose="020E0802020502020306" pitchFamily="34" charset="0"/>
            </a:endParaRPr>
          </a:p>
        </p:txBody>
      </p:sp>
      <p:sp>
        <p:nvSpPr>
          <p:cNvPr id="3" name="Content Placeholder 2"/>
          <p:cNvSpPr>
            <a:spLocks noGrp="1"/>
          </p:cNvSpPr>
          <p:nvPr>
            <p:ph idx="1"/>
          </p:nvPr>
        </p:nvSpPr>
        <p:spPr>
          <a:xfrm>
            <a:off x="152400" y="2209800"/>
            <a:ext cx="6781800" cy="1523999"/>
          </a:xfrm>
        </p:spPr>
        <p:txBody>
          <a:bodyPr>
            <a:noAutofit/>
          </a:bodyPr>
          <a:lstStyle/>
          <a:p>
            <a:pPr marL="0" indent="0" algn="ctr">
              <a:buNone/>
            </a:pPr>
            <a:r>
              <a:rPr lang="en-US" sz="7200" b="1" dirty="0" smtClean="0">
                <a:solidFill>
                  <a:schemeClr val="tx2"/>
                </a:solidFill>
              </a:rPr>
              <a:t>Sanctity increased </a:t>
            </a:r>
          </a:p>
          <a:p>
            <a:pPr marL="0" indent="0" algn="ctr">
              <a:buNone/>
            </a:pPr>
            <a:r>
              <a:rPr lang="en-US" sz="7200" b="1" dirty="0" smtClean="0">
                <a:solidFill>
                  <a:schemeClr val="tx2"/>
                </a:solidFill>
              </a:rPr>
              <a:t>Lessons within it.</a:t>
            </a:r>
            <a:endParaRPr lang="en-US" sz="7200" b="1" dirty="0">
              <a:solidFill>
                <a:schemeClr val="tx2"/>
              </a:solidFill>
            </a:endParaRPr>
          </a:p>
        </p:txBody>
      </p:sp>
      <p:sp>
        <p:nvSpPr>
          <p:cNvPr id="5" name="Footer Placeholder 4"/>
          <p:cNvSpPr>
            <a:spLocks noGrp="1"/>
          </p:cNvSpPr>
          <p:nvPr>
            <p:ph type="ftr" sz="quarter" idx="11"/>
          </p:nvPr>
        </p:nvSpPr>
        <p:spPr/>
        <p:txBody>
          <a:bodyPr/>
          <a:lstStyle/>
          <a:p>
            <a:r>
              <a:rPr lang="en-US" sz="2000" dirty="0" smtClean="0">
                <a:solidFill>
                  <a:schemeClr val="tx1"/>
                </a:solidFill>
              </a:rPr>
              <a:t>JI Youth (Women Wing)</a:t>
            </a:r>
            <a:endParaRPr lang="en-US" sz="2000" dirty="0">
              <a:solidFill>
                <a:schemeClr val="tx1"/>
              </a:solidFill>
            </a:endParaRPr>
          </a:p>
        </p:txBody>
      </p:sp>
    </p:spTree>
    <p:extLst>
      <p:ext uri="{BB962C8B-B14F-4D97-AF65-F5344CB8AC3E}">
        <p14:creationId xmlns:p14="http://schemas.microsoft.com/office/powerpoint/2010/main" val="178683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4" name="TextBox 3"/>
          <p:cNvSpPr txBox="1"/>
          <p:nvPr/>
        </p:nvSpPr>
        <p:spPr>
          <a:xfrm>
            <a:off x="0" y="-119122"/>
            <a:ext cx="3886200" cy="2862322"/>
          </a:xfrm>
          <a:prstGeom prst="rect">
            <a:avLst/>
          </a:prstGeom>
          <a:solidFill>
            <a:srgbClr val="A5B4CC">
              <a:alpha val="50000"/>
            </a:srgb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dirty="0">
                <a:solidFill>
                  <a:srgbClr val="740609"/>
                </a:solidFill>
                <a:latin typeface="Copperplate Gothic Bold" panose="020E0705020206020404" pitchFamily="34" charset="0"/>
              </a:rPr>
              <a:t>Without choice</a:t>
            </a:r>
          </a:p>
          <a:p>
            <a:r>
              <a:rPr lang="en-US" sz="6000" dirty="0">
                <a:solidFill>
                  <a:srgbClr val="740609"/>
                </a:solidFill>
                <a:latin typeface="Copperplate Gothic Bold" panose="020E0705020206020404" pitchFamily="34" charset="0"/>
              </a:rPr>
              <a:t> we are </a:t>
            </a:r>
          </a:p>
        </p:txBody>
      </p:sp>
      <p:sp>
        <p:nvSpPr>
          <p:cNvPr id="3" name="TextBox 2"/>
          <p:cNvSpPr txBox="1"/>
          <p:nvPr/>
        </p:nvSpPr>
        <p:spPr>
          <a:xfrm>
            <a:off x="2302497" y="2667000"/>
            <a:ext cx="5257800" cy="1015663"/>
          </a:xfrm>
          <a:prstGeom prst="rect">
            <a:avLst/>
          </a:prstGeom>
          <a:noFill/>
        </p:spPr>
        <p:txBody>
          <a:bodyPr wrap="square" rtlCol="0">
            <a:spAutoFit/>
          </a:bodyPr>
          <a:lstStyle/>
          <a:p>
            <a:r>
              <a:rPr lang="en-US" sz="6000" dirty="0" smtClean="0">
                <a:solidFill>
                  <a:srgbClr val="740609"/>
                </a:solidFill>
                <a:latin typeface="Copperplate Gothic Bold" panose="020E0705020206020404" pitchFamily="34" charset="0"/>
              </a:rPr>
              <a:t>Incomplete</a:t>
            </a:r>
            <a:endParaRPr lang="en-US" sz="6000" dirty="0">
              <a:solidFill>
                <a:srgbClr val="740609"/>
              </a:solidFill>
              <a:latin typeface="Copperplate Gothic Bold" panose="020E0705020206020404" pitchFamily="34" charset="0"/>
            </a:endParaRPr>
          </a:p>
        </p:txBody>
      </p:sp>
      <p:sp>
        <p:nvSpPr>
          <p:cNvPr id="6" name="Footer Placeholder 5"/>
          <p:cNvSpPr>
            <a:spLocks noGrp="1"/>
          </p:cNvSpPr>
          <p:nvPr>
            <p:ph type="ftr" sz="quarter" idx="11"/>
          </p:nvPr>
        </p:nvSpPr>
        <p:spPr>
          <a:xfrm>
            <a:off x="6096000" y="6517303"/>
            <a:ext cx="2895600" cy="365125"/>
          </a:xfrm>
        </p:spPr>
        <p:txBody>
          <a:bodyPr/>
          <a:lstStyle/>
          <a:p>
            <a:r>
              <a:rPr lang="en-US" sz="2000" dirty="0" smtClean="0">
                <a:solidFill>
                  <a:schemeClr val="tx1"/>
                </a:solidFill>
              </a:rPr>
              <a:t>JI Youth (Women Wing)</a:t>
            </a:r>
            <a:endParaRPr lang="en-US" sz="2000" dirty="0">
              <a:solidFill>
                <a:schemeClr val="tx1"/>
              </a:solidFill>
            </a:endParaRPr>
          </a:p>
        </p:txBody>
      </p:sp>
    </p:spTree>
    <p:extLst>
      <p:ext uri="{BB962C8B-B14F-4D97-AF65-F5344CB8AC3E}">
        <p14:creationId xmlns:p14="http://schemas.microsoft.com/office/powerpoint/2010/main" val="189748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493" y="-297"/>
            <a:ext cx="9156986" cy="6858594"/>
          </a:xfrm>
          <a:prstGeom prst="rect">
            <a:avLst/>
          </a:prstGeom>
        </p:spPr>
      </p:pic>
      <p:pic>
        <p:nvPicPr>
          <p:cNvPr id="1026" name="Picture 2"/>
          <p:cNvPicPr>
            <a:picLocks noChangeAspect="1" noChangeArrowheads="1"/>
          </p:cNvPicPr>
          <p:nvPr/>
        </p:nvPicPr>
        <p:blipFill>
          <a:blip r:embed="rId4">
            <a:clrChange>
              <a:clrFrom>
                <a:srgbClr val="F0F0F0"/>
              </a:clrFrom>
              <a:clrTo>
                <a:srgbClr val="F0F0F0">
                  <a:alpha val="0"/>
                </a:srgbClr>
              </a:clrTo>
            </a:clrChange>
            <a:extLst>
              <a:ext uri="{28A0092B-C50C-407E-A947-70E740481C1C}">
                <a14:useLocalDpi xmlns:a14="http://schemas.microsoft.com/office/drawing/2010/main" val="0"/>
              </a:ext>
            </a:extLst>
          </a:blip>
          <a:srcRect/>
          <a:stretch>
            <a:fillRect/>
          </a:stretch>
        </p:blipFill>
        <p:spPr bwMode="auto">
          <a:xfrm>
            <a:off x="0" y="2462213"/>
            <a:ext cx="9144000" cy="439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5">
            <a:clrChange>
              <a:clrFrom>
                <a:srgbClr val="E4E4E4"/>
              </a:clrFrom>
              <a:clrTo>
                <a:srgbClr val="E4E4E4">
                  <a:alpha val="0"/>
                </a:srgbClr>
              </a:clrTo>
            </a:clrChange>
          </a:blip>
          <a:srcRect t="8815" b="7438"/>
          <a:stretch/>
        </p:blipFill>
        <p:spPr>
          <a:xfrm>
            <a:off x="1676400" y="-297"/>
            <a:ext cx="4876800" cy="3276600"/>
          </a:xfrm>
          <a:prstGeom prst="rect">
            <a:avLst/>
          </a:prstGeom>
        </p:spPr>
      </p:pic>
      <p:sp>
        <p:nvSpPr>
          <p:cNvPr id="6" name="Footer Placeholder 5"/>
          <p:cNvSpPr>
            <a:spLocks noGrp="1"/>
          </p:cNvSpPr>
          <p:nvPr>
            <p:ph type="ftr" sz="quarter" idx="11"/>
          </p:nvPr>
        </p:nvSpPr>
        <p:spPr/>
        <p:txBody>
          <a:bodyPr/>
          <a:lstStyle/>
          <a:p>
            <a:r>
              <a:rPr lang="en-US" sz="2000" dirty="0" smtClean="0">
                <a:solidFill>
                  <a:schemeClr val="tx1"/>
                </a:solidFill>
              </a:rPr>
              <a:t>JI Youth (Women Wing)</a:t>
            </a:r>
            <a:endParaRPr lang="en-US" sz="2000" dirty="0">
              <a:solidFill>
                <a:schemeClr val="tx1"/>
              </a:solidFill>
            </a:endParaRPr>
          </a:p>
        </p:txBody>
      </p:sp>
    </p:spTree>
    <p:extLst>
      <p:ext uri="{BB962C8B-B14F-4D97-AF65-F5344CB8AC3E}">
        <p14:creationId xmlns:p14="http://schemas.microsoft.com/office/powerpoint/2010/main" val="135579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301"/>
            <a:ext cx="9067800" cy="5844621"/>
          </a:xfrm>
          <a:prstGeom prst="rect">
            <a:avLst/>
          </a:prstGeom>
        </p:spPr>
      </p:pic>
      <p:sp>
        <p:nvSpPr>
          <p:cNvPr id="4" name="Footer Placeholder 3"/>
          <p:cNvSpPr>
            <a:spLocks noGrp="1"/>
          </p:cNvSpPr>
          <p:nvPr>
            <p:ph type="ftr" sz="quarter" idx="11"/>
          </p:nvPr>
        </p:nvSpPr>
        <p:spPr>
          <a:xfrm>
            <a:off x="5637843" y="6398855"/>
            <a:ext cx="2895600" cy="365125"/>
          </a:xfrm>
        </p:spPr>
        <p:txBody>
          <a:bodyPr/>
          <a:lstStyle/>
          <a:p>
            <a:r>
              <a:rPr lang="en-US" sz="1800" dirty="0" smtClean="0">
                <a:solidFill>
                  <a:schemeClr val="tx1"/>
                </a:solidFill>
              </a:rPr>
              <a:t>JI Youth (Women Wing)</a:t>
            </a:r>
            <a:endParaRPr lang="en-US" sz="1800" dirty="0">
              <a:solidFill>
                <a:schemeClr val="tx1"/>
              </a:solidFill>
            </a:endParaRPr>
          </a:p>
        </p:txBody>
      </p:sp>
      <p:sp>
        <p:nvSpPr>
          <p:cNvPr id="5" name="TextBox 4"/>
          <p:cNvSpPr txBox="1"/>
          <p:nvPr/>
        </p:nvSpPr>
        <p:spPr>
          <a:xfrm>
            <a:off x="-381000" y="629447"/>
            <a:ext cx="4364069" cy="2308324"/>
          </a:xfrm>
          <a:prstGeom prst="rect">
            <a:avLst/>
          </a:prstGeom>
          <a:noFill/>
        </p:spPr>
        <p:txBody>
          <a:bodyPr wrap="square" rtlCol="0">
            <a:spAutoFit/>
          </a:bodyPr>
          <a:lstStyle/>
          <a:p>
            <a:pPr algn="ctr"/>
            <a:r>
              <a:rPr lang="en-US" sz="7200" dirty="0" smtClean="0">
                <a:solidFill>
                  <a:srgbClr val="740609"/>
                </a:solidFill>
              </a:rPr>
              <a:t>Purifying Nafs </a:t>
            </a:r>
            <a:endParaRPr lang="en-US" sz="7200" dirty="0">
              <a:solidFill>
                <a:srgbClr val="740609"/>
              </a:solidFill>
            </a:endParaRPr>
          </a:p>
        </p:txBody>
      </p:sp>
      <p:pic>
        <p:nvPicPr>
          <p:cNvPr id="7" name="Picture 6"/>
          <p:cNvPicPr>
            <a:picLocks noChangeAspect="1"/>
          </p:cNvPicPr>
          <p:nvPr/>
        </p:nvPicPr>
        <p:blipFill>
          <a:blip r:embed="rId4"/>
          <a:stretch>
            <a:fillRect/>
          </a:stretch>
        </p:blipFill>
        <p:spPr>
          <a:xfrm>
            <a:off x="3276600" y="2443161"/>
            <a:ext cx="4346825" cy="2133785"/>
          </a:xfrm>
          <a:prstGeom prst="rect">
            <a:avLst/>
          </a:prstGeom>
        </p:spPr>
      </p:pic>
    </p:spTree>
    <p:extLst>
      <p:ext uri="{BB962C8B-B14F-4D97-AF65-F5344CB8AC3E}">
        <p14:creationId xmlns:p14="http://schemas.microsoft.com/office/powerpoint/2010/main" val="140919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493" y="-297"/>
            <a:ext cx="9156986" cy="6858594"/>
          </a:xfrm>
          <a:prstGeom prst="rect">
            <a:avLst/>
          </a:prstGeom>
        </p:spPr>
      </p:pic>
      <p:sp>
        <p:nvSpPr>
          <p:cNvPr id="2" name="Title 1"/>
          <p:cNvSpPr>
            <a:spLocks noGrp="1"/>
          </p:cNvSpPr>
          <p:nvPr>
            <p:ph type="title"/>
          </p:nvPr>
        </p:nvSpPr>
        <p:spPr>
          <a:xfrm>
            <a:off x="838200" y="1143000"/>
            <a:ext cx="4800600" cy="1188720"/>
          </a:xfrm>
        </p:spPr>
        <p:txBody>
          <a:bodyPr>
            <a:noAutofit/>
          </a:bodyPr>
          <a:lstStyle/>
          <a:p>
            <a:pPr algn="ctr"/>
            <a:r>
              <a:rPr lang="en-US" sz="6600" dirty="0">
                <a:solidFill>
                  <a:srgbClr val="740609"/>
                </a:solidFill>
                <a:latin typeface="Clarendon Blk BT" panose="02040905050505020204" pitchFamily="18" charset="0"/>
                <a:ea typeface="+mn-ea"/>
                <a:cs typeface="+mn-cs"/>
              </a:rPr>
              <a:t>Rise above yourself</a:t>
            </a:r>
          </a:p>
        </p:txBody>
      </p:sp>
      <p:sp>
        <p:nvSpPr>
          <p:cNvPr id="4" name="Footer Placeholder 3"/>
          <p:cNvSpPr>
            <a:spLocks noGrp="1"/>
          </p:cNvSpPr>
          <p:nvPr>
            <p:ph type="ftr" sz="quarter" idx="11"/>
          </p:nvPr>
        </p:nvSpPr>
        <p:spPr>
          <a:xfrm>
            <a:off x="5105400" y="6493172"/>
            <a:ext cx="2895600" cy="365125"/>
          </a:xfrm>
        </p:spPr>
        <p:txBody>
          <a:bodyPr/>
          <a:lstStyle/>
          <a:p>
            <a:r>
              <a:rPr lang="en-US" dirty="0" smtClean="0">
                <a:solidFill>
                  <a:schemeClr val="tx1"/>
                </a:solidFill>
              </a:rPr>
              <a:t>JI Youth (Women Wing)</a:t>
            </a:r>
            <a:endParaRPr lang="en-US" dirty="0">
              <a:solidFill>
                <a:schemeClr val="tx1"/>
              </a:solidFill>
            </a:endParaRPr>
          </a:p>
        </p:txBody>
      </p:sp>
      <p:sp>
        <p:nvSpPr>
          <p:cNvPr id="5" name="Title 1"/>
          <p:cNvSpPr txBox="1">
            <a:spLocks/>
          </p:cNvSpPr>
          <p:nvPr/>
        </p:nvSpPr>
        <p:spPr>
          <a:xfrm>
            <a:off x="589961" y="4267200"/>
            <a:ext cx="594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smtClean="0">
                <a:solidFill>
                  <a:srgbClr val="002060"/>
                </a:solidFill>
                <a:effectLst>
                  <a:outerShdw blurRad="38100" dist="38100" dir="2700000" algn="tl">
                    <a:srgbClr val="000000">
                      <a:alpha val="43137"/>
                    </a:srgbClr>
                  </a:outerShdw>
                </a:effectLst>
                <a:latin typeface="Bradley Hand ITC" panose="03070402050302030203" pitchFamily="66" charset="0"/>
              </a:rPr>
              <a:t>In Any situation we have two options</a:t>
            </a:r>
            <a:endParaRPr lang="en-US" sz="6600" b="1" dirty="0">
              <a:solidFill>
                <a:srgbClr val="002060"/>
              </a:solidFill>
              <a:effectLst>
                <a:outerShdw blurRad="38100" dist="38100" dir="2700000" algn="tl">
                  <a:srgbClr val="000000">
                    <a:alpha val="43137"/>
                  </a:srgbClr>
                </a:outerShdw>
              </a:effectLst>
              <a:latin typeface="Bradley Hand ITC" panose="03070402050302030203" pitchFamily="66" charset="0"/>
            </a:endParaRPr>
          </a:p>
        </p:txBody>
      </p:sp>
    </p:spTree>
    <p:extLst>
      <p:ext uri="{BB962C8B-B14F-4D97-AF65-F5344CB8AC3E}">
        <p14:creationId xmlns:p14="http://schemas.microsoft.com/office/powerpoint/2010/main" val="47975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45" y="-297"/>
            <a:ext cx="9150889" cy="6858594"/>
          </a:xfrm>
          <a:prstGeom prst="rect">
            <a:avLst/>
          </a:prstGeom>
        </p:spPr>
      </p:pic>
      <p:pic>
        <p:nvPicPr>
          <p:cNvPr id="5" name="Picture 4"/>
          <p:cNvPicPr>
            <a:picLocks noChangeAspect="1"/>
          </p:cNvPicPr>
          <p:nvPr/>
        </p:nvPicPr>
        <p:blipFill rotWithShape="1">
          <a:blip r:embed="rId4"/>
          <a:srcRect l="8228" t="22265" r="8571" b="12190"/>
          <a:stretch/>
        </p:blipFill>
        <p:spPr>
          <a:xfrm>
            <a:off x="0" y="-87086"/>
            <a:ext cx="9169399" cy="7032171"/>
          </a:xfrm>
          <a:prstGeom prst="rect">
            <a:avLst/>
          </a:prstGeom>
        </p:spPr>
      </p:pic>
      <p:sp>
        <p:nvSpPr>
          <p:cNvPr id="6" name="Footer Placeholder 5"/>
          <p:cNvSpPr>
            <a:spLocks noGrp="1"/>
          </p:cNvSpPr>
          <p:nvPr>
            <p:ph type="ftr" sz="quarter" idx="11"/>
          </p:nvPr>
        </p:nvSpPr>
        <p:spPr>
          <a:xfrm>
            <a:off x="6553200" y="5486400"/>
            <a:ext cx="2895600" cy="365125"/>
          </a:xfrm>
        </p:spPr>
        <p:txBody>
          <a:bodyPr/>
          <a:lstStyle/>
          <a:p>
            <a:r>
              <a:rPr lang="en-US" sz="1600" dirty="0" smtClean="0">
                <a:solidFill>
                  <a:schemeClr val="tx1"/>
                </a:solidFill>
              </a:rPr>
              <a:t>JI Youth (Women Wing)</a:t>
            </a:r>
            <a:endParaRPr lang="en-US" sz="1600" dirty="0">
              <a:solidFill>
                <a:schemeClr val="tx1"/>
              </a:solidFill>
            </a:endParaRPr>
          </a:p>
        </p:txBody>
      </p:sp>
      <p:pic>
        <p:nvPicPr>
          <p:cNvPr id="4" name="Picture 3"/>
          <p:cNvPicPr>
            <a:picLocks noChangeAspect="1"/>
          </p:cNvPicPr>
          <p:nvPr/>
        </p:nvPicPr>
        <p:blipFill>
          <a:blip r:embed="rId5"/>
          <a:stretch>
            <a:fillRect/>
          </a:stretch>
        </p:blipFill>
        <p:spPr>
          <a:xfrm>
            <a:off x="947495" y="3096018"/>
            <a:ext cx="6925656" cy="1487553"/>
          </a:xfrm>
          <a:prstGeom prst="rect">
            <a:avLst/>
          </a:prstGeom>
        </p:spPr>
      </p:pic>
      <p:pic>
        <p:nvPicPr>
          <p:cNvPr id="7" name="Picture 6"/>
          <p:cNvPicPr>
            <a:picLocks noChangeAspect="1"/>
          </p:cNvPicPr>
          <p:nvPr/>
        </p:nvPicPr>
        <p:blipFill rotWithShape="1">
          <a:blip r:embed="rId6"/>
          <a:srcRect l="11565" t="22436" r="4478" b="16094"/>
          <a:stretch/>
        </p:blipFill>
        <p:spPr>
          <a:xfrm>
            <a:off x="2071289" y="4580928"/>
            <a:ext cx="6096000" cy="914400"/>
          </a:xfrm>
          <a:prstGeom prst="rect">
            <a:avLst/>
          </a:prstGeom>
        </p:spPr>
      </p:pic>
      <p:pic>
        <p:nvPicPr>
          <p:cNvPr id="8" name="Picture 7"/>
          <p:cNvPicPr>
            <a:picLocks noChangeAspect="1"/>
          </p:cNvPicPr>
          <p:nvPr/>
        </p:nvPicPr>
        <p:blipFill>
          <a:blip r:embed="rId7"/>
          <a:stretch>
            <a:fillRect/>
          </a:stretch>
        </p:blipFill>
        <p:spPr>
          <a:xfrm>
            <a:off x="304800" y="4233380"/>
            <a:ext cx="2060627" cy="1487553"/>
          </a:xfrm>
          <a:prstGeom prst="rect">
            <a:avLst/>
          </a:prstGeom>
        </p:spPr>
      </p:pic>
    </p:spTree>
    <p:extLst>
      <p:ext uri="{BB962C8B-B14F-4D97-AF65-F5344CB8AC3E}">
        <p14:creationId xmlns:p14="http://schemas.microsoft.com/office/powerpoint/2010/main" val="136192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493" y="-6394"/>
            <a:ext cx="9156986" cy="6870787"/>
          </a:xfrm>
          <a:prstGeom prst="rect">
            <a:avLst/>
          </a:prstGeom>
        </p:spPr>
      </p:pic>
      <p:sp>
        <p:nvSpPr>
          <p:cNvPr id="7" name="Title 6"/>
          <p:cNvSpPr>
            <a:spLocks noGrp="1"/>
          </p:cNvSpPr>
          <p:nvPr>
            <p:ph type="title"/>
          </p:nvPr>
        </p:nvSpPr>
        <p:spPr>
          <a:xfrm>
            <a:off x="-609600" y="525780"/>
            <a:ext cx="8191500" cy="1188720"/>
          </a:xfrm>
        </p:spPr>
        <p:txBody>
          <a:bodyPr>
            <a:noAutofit/>
          </a:bodyPr>
          <a:lstStyle/>
          <a:p>
            <a:pPr algn="ctr"/>
            <a:r>
              <a:rPr lang="en-US" sz="6600" b="1" dirty="0" smtClean="0">
                <a:solidFill>
                  <a:srgbClr val="740609"/>
                </a:solidFill>
                <a:effectLst>
                  <a:outerShdw blurRad="38100" dist="38100" dir="2700000" algn="tl">
                    <a:srgbClr val="000000">
                      <a:alpha val="43137"/>
                    </a:srgbClr>
                  </a:outerShdw>
                </a:effectLst>
                <a:latin typeface="Berlin Sans FB Demi" panose="020E0802020502020306" pitchFamily="34" charset="0"/>
              </a:rPr>
              <a:t>1</a:t>
            </a:r>
            <a:r>
              <a:rPr lang="en-US" sz="6600" b="1" baseline="30000" dirty="0" smtClean="0">
                <a:solidFill>
                  <a:srgbClr val="740609"/>
                </a:solidFill>
                <a:effectLst>
                  <a:outerShdw blurRad="38100" dist="38100" dir="2700000" algn="tl">
                    <a:srgbClr val="000000">
                      <a:alpha val="43137"/>
                    </a:srgbClr>
                  </a:outerShdw>
                </a:effectLst>
                <a:latin typeface="Berlin Sans FB Demi" panose="020E0802020502020306" pitchFamily="34" charset="0"/>
              </a:rPr>
              <a:t>st</a:t>
            </a:r>
            <a:r>
              <a:rPr lang="en-US" sz="6600" b="1" dirty="0" smtClean="0">
                <a:solidFill>
                  <a:srgbClr val="740609"/>
                </a:solidFill>
                <a:effectLst>
                  <a:outerShdw blurRad="38100" dist="38100" dir="2700000" algn="tl">
                    <a:srgbClr val="000000">
                      <a:alpha val="43137"/>
                    </a:srgbClr>
                  </a:outerShdw>
                </a:effectLst>
                <a:latin typeface="Berlin Sans FB Demi" panose="020E0802020502020306" pitchFamily="34" charset="0"/>
              </a:rPr>
              <a:t> Step to </a:t>
            </a:r>
            <a:r>
              <a:rPr lang="en-US" sz="6600" b="1" dirty="0" smtClean="0">
                <a:solidFill>
                  <a:srgbClr val="740609"/>
                </a:solidFill>
                <a:effectLst>
                  <a:outerShdw blurRad="38100" dist="38100" dir="2700000" algn="tl">
                    <a:srgbClr val="000000">
                      <a:alpha val="43137"/>
                    </a:srgbClr>
                  </a:outerShdw>
                </a:effectLst>
                <a:latin typeface="Bradley Hand ITC" panose="03070402050302030203" pitchFamily="66" charset="0"/>
              </a:rPr>
              <a:t/>
            </a:r>
            <a:br>
              <a:rPr lang="en-US" sz="6600" b="1" dirty="0" smtClean="0">
                <a:solidFill>
                  <a:srgbClr val="740609"/>
                </a:solidFill>
                <a:effectLst>
                  <a:outerShdw blurRad="38100" dist="38100" dir="2700000" algn="tl">
                    <a:srgbClr val="000000">
                      <a:alpha val="43137"/>
                    </a:srgbClr>
                  </a:outerShdw>
                </a:effectLst>
                <a:latin typeface="Bradley Hand ITC" panose="03070402050302030203" pitchFamily="66" charset="0"/>
              </a:rPr>
            </a:br>
            <a:r>
              <a:rPr lang="en-US" sz="6600" b="1" dirty="0" smtClean="0">
                <a:solidFill>
                  <a:srgbClr val="740609"/>
                </a:solidFill>
                <a:effectLst>
                  <a:outerShdw blurRad="38100" dist="38100" dir="2700000" algn="tl">
                    <a:srgbClr val="000000">
                      <a:alpha val="43137"/>
                    </a:srgbClr>
                  </a:outerShdw>
                </a:effectLst>
                <a:latin typeface="Bradley Hand ITC" panose="03070402050302030203" pitchFamily="66" charset="0"/>
              </a:rPr>
              <a:t>Tazkiya e Nafs </a:t>
            </a:r>
            <a:endParaRPr lang="en-US" sz="6600" b="1" dirty="0">
              <a:solidFill>
                <a:srgbClr val="740609"/>
              </a:solidFill>
              <a:effectLst>
                <a:outerShdw blurRad="38100" dist="38100" dir="2700000" algn="tl">
                  <a:srgbClr val="000000">
                    <a:alpha val="43137"/>
                  </a:srgbClr>
                </a:outerShdw>
              </a:effectLst>
              <a:latin typeface="Bradley Hand ITC" panose="03070402050302030203" pitchFamily="66" charset="0"/>
            </a:endParaRPr>
          </a:p>
        </p:txBody>
      </p:sp>
      <p:sp>
        <p:nvSpPr>
          <p:cNvPr id="3" name="Footer Placeholder 2"/>
          <p:cNvSpPr>
            <a:spLocks noGrp="1"/>
          </p:cNvSpPr>
          <p:nvPr>
            <p:ph type="ftr" sz="quarter" idx="11"/>
          </p:nvPr>
        </p:nvSpPr>
        <p:spPr>
          <a:xfrm>
            <a:off x="6172200" y="6508750"/>
            <a:ext cx="3200400" cy="349250"/>
          </a:xfrm>
        </p:spPr>
        <p:txBody>
          <a:bodyPr/>
          <a:lstStyle/>
          <a:p>
            <a:r>
              <a:rPr lang="en-US" sz="2000" dirty="0" smtClean="0">
                <a:solidFill>
                  <a:schemeClr val="tx1"/>
                </a:solidFill>
              </a:rPr>
              <a:t>JI Youth (Women Wing)</a:t>
            </a:r>
            <a:endParaRPr lang="en-US" sz="2000" dirty="0">
              <a:solidFill>
                <a:schemeClr val="tx1"/>
              </a:solidFill>
            </a:endParaRPr>
          </a:p>
        </p:txBody>
      </p:sp>
      <p:pic>
        <p:nvPicPr>
          <p:cNvPr id="4" name="Picture 3"/>
          <p:cNvPicPr>
            <a:picLocks noChangeAspect="1"/>
          </p:cNvPicPr>
          <p:nvPr/>
        </p:nvPicPr>
        <p:blipFill rotWithShape="1">
          <a:blip r:embed="rId4">
            <a:clrChange>
              <a:clrFrom>
                <a:srgbClr val="F3F3F3"/>
              </a:clrFrom>
              <a:clrTo>
                <a:srgbClr val="F3F3F3">
                  <a:alpha val="0"/>
                </a:srgbClr>
              </a:clrTo>
            </a:clrChange>
          </a:blip>
          <a:srcRect l="2410" t="13219" b="8469"/>
          <a:stretch/>
        </p:blipFill>
        <p:spPr>
          <a:xfrm>
            <a:off x="438209" y="2280423"/>
            <a:ext cx="6095882" cy="36944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1371600" y="3048000"/>
            <a:ext cx="1524000" cy="769441"/>
          </a:xfrm>
          <a:prstGeom prst="rect">
            <a:avLst/>
          </a:prstGeom>
        </p:spPr>
        <p:txBody>
          <a:bodyPr wrap="square">
            <a:spAutoFit/>
          </a:bodyPr>
          <a:lstStyle/>
          <a:p>
            <a:pPr algn="ctr"/>
            <a:r>
              <a:rPr lang="en-US" sz="4400" b="1" dirty="0">
                <a:ln w="0"/>
                <a:effectLst>
                  <a:outerShdw blurRad="38100" dist="19050" dir="2700000" algn="tl" rotWithShape="0">
                    <a:schemeClr val="dk1">
                      <a:alpha val="40000"/>
                    </a:schemeClr>
                  </a:outerShdw>
                </a:effectLst>
              </a:rPr>
              <a:t>Self</a:t>
            </a:r>
          </a:p>
        </p:txBody>
      </p:sp>
    </p:spTree>
    <p:extLst>
      <p:ext uri="{BB962C8B-B14F-4D97-AF65-F5344CB8AC3E}">
        <p14:creationId xmlns:p14="http://schemas.microsoft.com/office/powerpoint/2010/main" val="1779749956"/>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4278124451"/>
              </p:ext>
            </p:extLst>
          </p:nvPr>
        </p:nvGraphicFramePr>
        <p:xfrm>
          <a:off x="-76200" y="-69195"/>
          <a:ext cx="9220199" cy="6940227"/>
        </p:xfrm>
        <a:graphic>
          <a:graphicData uri="http://schemas.openxmlformats.org/presentationml/2006/ole">
            <mc:AlternateContent xmlns:mc="http://schemas.openxmlformats.org/markup-compatibility/2006">
              <mc:Choice xmlns:v="urn:schemas-microsoft-com:vml" Requires="v">
                <p:oleObj spid="_x0000_s1038" r:id="rId4" imgW="12164760" imgH="9155520" progId="">
                  <p:embed/>
                </p:oleObj>
              </mc:Choice>
              <mc:Fallback>
                <p:oleObj r:id="rId4" imgW="12164760" imgH="9155520" progId="">
                  <p:embed/>
                  <p:pic>
                    <p:nvPicPr>
                      <p:cNvPr id="0" name=""/>
                      <p:cNvPicPr/>
                      <p:nvPr/>
                    </p:nvPicPr>
                    <p:blipFill>
                      <a:blip r:embed="rId5"/>
                      <a:stretch>
                        <a:fillRect/>
                      </a:stretch>
                    </p:blipFill>
                    <p:spPr>
                      <a:xfrm>
                        <a:off x="-76200" y="-69195"/>
                        <a:ext cx="9220199" cy="6940227"/>
                      </a:xfrm>
                      <a:prstGeom prst="rect">
                        <a:avLst/>
                      </a:prstGeom>
                    </p:spPr>
                  </p:pic>
                </p:oleObj>
              </mc:Fallback>
            </mc:AlternateContent>
          </a:graphicData>
        </a:graphic>
      </p:graphicFrame>
      <p:sp>
        <p:nvSpPr>
          <p:cNvPr id="2" name="Footer Placeholder 1"/>
          <p:cNvSpPr>
            <a:spLocks noGrp="1"/>
          </p:cNvSpPr>
          <p:nvPr>
            <p:ph type="ftr" sz="quarter" idx="11"/>
          </p:nvPr>
        </p:nvSpPr>
        <p:spPr/>
        <p:txBody>
          <a:bodyPr/>
          <a:lstStyle/>
          <a:p>
            <a:r>
              <a:rPr lang="en-US" sz="2000" dirty="0" smtClean="0">
                <a:solidFill>
                  <a:schemeClr val="tx1"/>
                </a:solidFill>
              </a:rPr>
              <a:t>JI Youth (Women Wing)</a:t>
            </a:r>
            <a:endParaRPr lang="en-US" sz="2000" dirty="0">
              <a:solidFill>
                <a:schemeClr val="tx1"/>
              </a:solidFill>
            </a:endParaRPr>
          </a:p>
        </p:txBody>
      </p:sp>
    </p:spTree>
    <p:extLst>
      <p:ext uri="{BB962C8B-B14F-4D97-AF65-F5344CB8AC3E}">
        <p14:creationId xmlns:p14="http://schemas.microsoft.com/office/powerpoint/2010/main" val="150173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410200"/>
            <a:ext cx="9067800" cy="1188720"/>
          </a:xfrm>
        </p:spPr>
        <p:txBody>
          <a:bodyPr>
            <a:normAutofit/>
          </a:bodyPr>
          <a:lstStyle/>
          <a:p>
            <a:r>
              <a:rPr lang="en-US" sz="4400" dirty="0" smtClean="0">
                <a:solidFill>
                  <a:schemeClr val="tx2"/>
                </a:solidFill>
                <a:latin typeface="Arial Black" pitchFamily="34" charset="0"/>
                <a:cs typeface="Arial" pitchFamily="34" charset="0"/>
              </a:rPr>
              <a:t>Success beyond imagination</a:t>
            </a:r>
            <a:endParaRPr lang="en-US" sz="4400" dirty="0">
              <a:solidFill>
                <a:schemeClr val="tx2"/>
              </a:solidFill>
              <a:latin typeface="Arial Black" pitchFamily="34" charset="0"/>
              <a:cs typeface="Arial" pitchFamily="34" charset="0"/>
            </a:endParaRPr>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619250" y="1958181"/>
            <a:ext cx="59055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sz="2000" dirty="0" smtClean="0">
                <a:solidFill>
                  <a:schemeClr val="tx1"/>
                </a:solidFill>
              </a:rPr>
              <a:t>JI Youth (Women Wing)</a:t>
            </a:r>
            <a:endParaRPr lang="en-US" sz="2000" dirty="0">
              <a:solidFill>
                <a:schemeClr val="tx1"/>
              </a:solidFill>
            </a:endParaRPr>
          </a:p>
        </p:txBody>
      </p:sp>
      <p:pic>
        <p:nvPicPr>
          <p:cNvPr id="3" name="Picture 2"/>
          <p:cNvPicPr>
            <a:picLocks noChangeAspect="1"/>
          </p:cNvPicPr>
          <p:nvPr/>
        </p:nvPicPr>
        <p:blipFill>
          <a:blip r:embed="rId4"/>
          <a:stretch>
            <a:fillRect/>
          </a:stretch>
        </p:blipFill>
        <p:spPr>
          <a:xfrm>
            <a:off x="63214" y="-12787"/>
            <a:ext cx="9156986" cy="6870787"/>
          </a:xfrm>
          <a:prstGeom prst="rect">
            <a:avLst/>
          </a:prstGeom>
        </p:spPr>
      </p:pic>
      <p:sp>
        <p:nvSpPr>
          <p:cNvPr id="4" name="Title 6"/>
          <p:cNvSpPr txBox="1">
            <a:spLocks/>
          </p:cNvSpPr>
          <p:nvPr/>
        </p:nvSpPr>
        <p:spPr>
          <a:xfrm>
            <a:off x="609600" y="915627"/>
            <a:ext cx="6400800" cy="1188720"/>
          </a:xfrm>
          <a:prstGeom prst="rect">
            <a:avLst/>
          </a:prstGeom>
          <a:solidFill>
            <a:srgbClr val="F0F0F0">
              <a:alpha val="33000"/>
            </a:srgbClr>
          </a:solidFill>
        </p:spPr>
        <p:txBody>
          <a:bodyPr vert="horz" lIns="91440" tIns="45720" rIns="91440" bIns="45720" rtlCol="0" anchor="b">
            <a:noAutofit/>
          </a:bodyPr>
          <a:lstStyle>
            <a:lvl1pPr algn="l" defTabSz="685800" rtl="0" eaLnBrk="1" latinLnBrk="0" hangingPunct="1">
              <a:lnSpc>
                <a:spcPct val="90000"/>
              </a:lnSpc>
              <a:spcBef>
                <a:spcPct val="0"/>
              </a:spcBef>
              <a:buNone/>
              <a:defRPr sz="2700" kern="1200">
                <a:solidFill>
                  <a:schemeClr val="accent1">
                    <a:lumMod val="75000"/>
                  </a:schemeClr>
                </a:solidFill>
                <a:latin typeface="+mj-lt"/>
                <a:ea typeface="+mj-ea"/>
                <a:cs typeface="+mj-cs"/>
              </a:defRPr>
            </a:lvl1pPr>
          </a:lstStyle>
          <a:p>
            <a:pPr algn="ctr"/>
            <a:r>
              <a:rPr lang="en-US" sz="6000" b="1" dirty="0" smtClean="0">
                <a:solidFill>
                  <a:srgbClr val="740609"/>
                </a:solidFill>
                <a:latin typeface="Bauhaus 93" panose="04030905020B02020C02" pitchFamily="82" charset="0"/>
              </a:rPr>
              <a:t>2</a:t>
            </a:r>
            <a:r>
              <a:rPr lang="en-US" sz="6000" b="1" baseline="30000" dirty="0" smtClean="0">
                <a:solidFill>
                  <a:srgbClr val="740609"/>
                </a:solidFill>
                <a:latin typeface="Bauhaus 93" panose="04030905020B02020C02" pitchFamily="82" charset="0"/>
              </a:rPr>
              <a:t>nd</a:t>
            </a:r>
            <a:r>
              <a:rPr lang="en-US" sz="6000" b="1" dirty="0" smtClean="0">
                <a:solidFill>
                  <a:srgbClr val="740609"/>
                </a:solidFill>
                <a:latin typeface="Bauhaus 93" panose="04030905020B02020C02" pitchFamily="82" charset="0"/>
              </a:rPr>
              <a:t> Step to </a:t>
            </a:r>
            <a:r>
              <a:rPr lang="en-US" sz="6000" b="1" dirty="0" smtClean="0">
                <a:solidFill>
                  <a:srgbClr val="740609"/>
                </a:solidFill>
                <a:latin typeface="Bradley Hand ITC" panose="03070402050302030203" pitchFamily="66" charset="0"/>
              </a:rPr>
              <a:t>Tazkiya e Nafs </a:t>
            </a:r>
            <a:endParaRPr lang="en-US" sz="6000" b="1" dirty="0">
              <a:solidFill>
                <a:srgbClr val="740609"/>
              </a:solidFill>
              <a:latin typeface="Bradley Hand ITC" panose="03070402050302030203" pitchFamily="66"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111" y="2573496"/>
            <a:ext cx="5905500" cy="3324225"/>
          </a:xfrm>
          <a:prstGeom prst="rect">
            <a:avLst/>
          </a:prstGeom>
        </p:spPr>
      </p:pic>
    </p:spTree>
    <p:extLst>
      <p:ext uri="{BB962C8B-B14F-4D97-AF65-F5344CB8AC3E}">
        <p14:creationId xmlns:p14="http://schemas.microsoft.com/office/powerpoint/2010/main" val="17512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7" y="-297"/>
            <a:ext cx="9144793" cy="6858594"/>
          </a:xfrm>
          <a:prstGeom prst="rect">
            <a:avLst/>
          </a:prstGeom>
        </p:spPr>
      </p:pic>
      <p:sp>
        <p:nvSpPr>
          <p:cNvPr id="2" name="Title 1"/>
          <p:cNvSpPr>
            <a:spLocks noGrp="1"/>
          </p:cNvSpPr>
          <p:nvPr>
            <p:ph type="ctrTitle" idx="4294967295"/>
          </p:nvPr>
        </p:nvSpPr>
        <p:spPr>
          <a:xfrm>
            <a:off x="1257300" y="609600"/>
            <a:ext cx="7886700" cy="2286000"/>
          </a:xfrm>
        </p:spPr>
        <p:txBody>
          <a:bodyPr>
            <a:noAutofit/>
          </a:bodyPr>
          <a:lstStyle/>
          <a:p>
            <a:pPr algn="l">
              <a:lnSpc>
                <a:spcPct val="150000"/>
              </a:lnSpc>
            </a:pPr>
            <a:r>
              <a:rPr lang="en-US" sz="8000" dirty="0" smtClean="0">
                <a:solidFill>
                  <a:srgbClr val="C00000"/>
                </a:solidFill>
                <a:latin typeface="Impact" panose="020B0806030902050204" pitchFamily="34" charset="0"/>
              </a:rPr>
              <a:t>S</a:t>
            </a:r>
            <a:r>
              <a:rPr lang="en-US" sz="8000" dirty="0" smtClean="0">
                <a:solidFill>
                  <a:srgbClr val="7030A0"/>
                </a:solidFill>
                <a:latin typeface="Impact" panose="020B0806030902050204" pitchFamily="34" charset="0"/>
              </a:rPr>
              <a:t>UC</a:t>
            </a:r>
            <a:r>
              <a:rPr lang="en-US" sz="8000" dirty="0" smtClean="0">
                <a:solidFill>
                  <a:srgbClr val="0070C0"/>
                </a:solidFill>
                <a:latin typeface="Impact" panose="020B0806030902050204" pitchFamily="34" charset="0"/>
              </a:rPr>
              <a:t>CE</a:t>
            </a:r>
            <a:r>
              <a:rPr lang="en-US" sz="8000" dirty="0" smtClean="0">
                <a:solidFill>
                  <a:srgbClr val="00B050"/>
                </a:solidFill>
                <a:latin typeface="Impact" panose="020B0806030902050204" pitchFamily="34" charset="0"/>
              </a:rPr>
              <a:t>SS</a:t>
            </a:r>
            <a:r>
              <a:rPr lang="en-US" sz="8000" dirty="0" smtClean="0">
                <a:latin typeface="Impact" panose="020B0806030902050204" pitchFamily="34" charset="0"/>
              </a:rPr>
              <a:t> </a:t>
            </a:r>
            <a:br>
              <a:rPr lang="en-US" sz="8000" dirty="0" smtClean="0">
                <a:latin typeface="Impact" panose="020B0806030902050204" pitchFamily="34" charset="0"/>
              </a:rPr>
            </a:br>
            <a:r>
              <a:rPr lang="en-US" sz="8000" dirty="0" smtClean="0">
                <a:latin typeface="Impact" panose="020B0806030902050204" pitchFamily="34" charset="0"/>
              </a:rPr>
              <a:t>				BE</a:t>
            </a:r>
            <a:r>
              <a:rPr lang="en-US" sz="8000" dirty="0" smtClean="0">
                <a:solidFill>
                  <a:schemeClr val="accent5">
                    <a:lumMod val="50000"/>
                  </a:schemeClr>
                </a:solidFill>
                <a:latin typeface="Impact" panose="020B0806030902050204" pitchFamily="34" charset="0"/>
              </a:rPr>
              <a:t>YO</a:t>
            </a:r>
            <a:r>
              <a:rPr lang="en-US" sz="8000" dirty="0" smtClean="0">
                <a:solidFill>
                  <a:srgbClr val="CC3300"/>
                </a:solidFill>
                <a:latin typeface="Impact" panose="020B0806030902050204" pitchFamily="34" charset="0"/>
              </a:rPr>
              <a:t>ND</a:t>
            </a:r>
            <a:endParaRPr lang="en-US" sz="8000" dirty="0">
              <a:solidFill>
                <a:srgbClr val="CC3300"/>
              </a:solidFill>
              <a:latin typeface="Impact" panose="020B0806030902050204" pitchFamily="34" charset="0"/>
            </a:endParaRPr>
          </a:p>
        </p:txBody>
      </p:sp>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228600" y="2743200"/>
            <a:ext cx="9931401" cy="3724275"/>
          </a:xfrm>
          <a:prstGeom prst="rect">
            <a:avLst/>
          </a:prstGeom>
        </p:spPr>
      </p:pic>
      <p:pic>
        <p:nvPicPr>
          <p:cNvPr id="8" name="Picture 7"/>
          <p:cNvPicPr>
            <a:picLocks noChangeAspect="1"/>
          </p:cNvPicPr>
          <p:nvPr/>
        </p:nvPicPr>
        <p:blipFill>
          <a:blip r:embed="rId5"/>
          <a:stretch>
            <a:fillRect/>
          </a:stretch>
        </p:blipFill>
        <p:spPr>
          <a:xfrm>
            <a:off x="3715931" y="6284900"/>
            <a:ext cx="2042337" cy="377985"/>
          </a:xfrm>
          <a:prstGeom prst="rect">
            <a:avLst/>
          </a:prstGeom>
        </p:spPr>
      </p:pic>
    </p:spTree>
    <p:extLst>
      <p:ext uri="{BB962C8B-B14F-4D97-AF65-F5344CB8AC3E}">
        <p14:creationId xmlns:p14="http://schemas.microsoft.com/office/powerpoint/2010/main" val="222263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493" y="-6394"/>
            <a:ext cx="9156986" cy="68707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Footer Placeholder 2"/>
          <p:cNvSpPr>
            <a:spLocks noGrp="1"/>
          </p:cNvSpPr>
          <p:nvPr>
            <p:ph type="ftr" sz="quarter" idx="11"/>
          </p:nvPr>
        </p:nvSpPr>
        <p:spPr/>
        <p:txBody>
          <a:bodyPr/>
          <a:lstStyle/>
          <a:p>
            <a:r>
              <a:rPr lang="en-US" sz="2000" dirty="0" smtClean="0">
                <a:solidFill>
                  <a:schemeClr val="tx1"/>
                </a:solidFill>
              </a:rPr>
              <a:t>JI Youth (Women Wing)</a:t>
            </a:r>
            <a:endParaRPr lang="en-US" sz="2000" dirty="0">
              <a:solidFill>
                <a:schemeClr val="tx1"/>
              </a:solidFill>
            </a:endParaRPr>
          </a:p>
        </p:txBody>
      </p:sp>
      <p:pic>
        <p:nvPicPr>
          <p:cNvPr id="5122" name="Picture 2"/>
          <p:cNvPicPr>
            <a:picLocks noGrp="1" noChangeAspect="1" noChangeArrowheads="1"/>
          </p:cNvPicPr>
          <p:nvPr>
            <p:ph idx="4294967295"/>
          </p:nvPr>
        </p:nvPicPr>
        <p:blipFill rotWithShape="1">
          <a:blip r:embed="rId4">
            <a:clrChange>
              <a:clrFrom>
                <a:srgbClr val="F8F8F8"/>
              </a:clrFrom>
              <a:clrTo>
                <a:srgbClr val="F8F8F8">
                  <a:alpha val="0"/>
                </a:srgbClr>
              </a:clrTo>
            </a:clrChange>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t="19666" b="22973"/>
          <a:stretch/>
        </p:blipFill>
        <p:spPr bwMode="auto">
          <a:xfrm>
            <a:off x="1066800" y="193632"/>
            <a:ext cx="7010400" cy="601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29768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425" y="6012"/>
            <a:ext cx="9156986" cy="6864691"/>
          </a:xfrm>
          <a:prstGeom prst="rect">
            <a:avLst/>
          </a:prstGeom>
        </p:spPr>
      </p:pic>
      <p:sp>
        <p:nvSpPr>
          <p:cNvPr id="2" name="Title 1"/>
          <p:cNvSpPr>
            <a:spLocks noGrp="1"/>
          </p:cNvSpPr>
          <p:nvPr>
            <p:ph type="title"/>
          </p:nvPr>
        </p:nvSpPr>
        <p:spPr>
          <a:xfrm>
            <a:off x="-618694" y="1470125"/>
            <a:ext cx="8343900" cy="1188720"/>
          </a:xfrm>
        </p:spPr>
        <p:txBody>
          <a:bodyPr>
            <a:noAutofit/>
          </a:bodyPr>
          <a:lstStyle/>
          <a:p>
            <a:pPr algn="ctr"/>
            <a:r>
              <a:rPr lang="en-US" sz="5400" b="1" dirty="0" smtClean="0">
                <a:solidFill>
                  <a:srgbClr val="740609"/>
                </a:solidFill>
                <a:effectLst>
                  <a:outerShdw blurRad="38100" dist="38100" dir="2700000" algn="tl">
                    <a:srgbClr val="000000">
                      <a:alpha val="43137"/>
                    </a:srgbClr>
                  </a:outerShdw>
                </a:effectLst>
                <a:latin typeface="Bradley Hand ITC" panose="03070402050302030203" pitchFamily="66" charset="0"/>
              </a:rPr>
              <a:t>is Good </a:t>
            </a:r>
            <a:r>
              <a:rPr lang="en-US" sz="5400" b="1" dirty="0">
                <a:solidFill>
                  <a:srgbClr val="740609"/>
                </a:solidFill>
                <a:effectLst>
                  <a:outerShdw blurRad="38100" dist="38100" dir="2700000" algn="tl">
                    <a:srgbClr val="000000">
                      <a:alpha val="43137"/>
                    </a:srgbClr>
                  </a:outerShdw>
                </a:effectLst>
                <a:latin typeface="Bradley Hand ITC" panose="03070402050302030203" pitchFamily="66" charset="0"/>
              </a:rPr>
              <a:t>company </a:t>
            </a:r>
          </a:p>
        </p:txBody>
      </p:sp>
      <p:sp>
        <p:nvSpPr>
          <p:cNvPr id="6" name="Footer Placeholder 5"/>
          <p:cNvSpPr>
            <a:spLocks noGrp="1"/>
          </p:cNvSpPr>
          <p:nvPr>
            <p:ph type="ftr" sz="quarter" idx="11"/>
          </p:nvPr>
        </p:nvSpPr>
        <p:spPr>
          <a:xfrm>
            <a:off x="6254893" y="6470593"/>
            <a:ext cx="2895600" cy="365125"/>
          </a:xfrm>
        </p:spPr>
        <p:txBody>
          <a:bodyPr/>
          <a:lstStyle/>
          <a:p>
            <a:r>
              <a:rPr lang="en-US" sz="2000" dirty="0" smtClean="0">
                <a:solidFill>
                  <a:schemeClr val="tx1"/>
                </a:solidFill>
              </a:rPr>
              <a:t>JI Youth (Women Wing)</a:t>
            </a:r>
            <a:endParaRPr lang="en-US" sz="2000" dirty="0">
              <a:solidFill>
                <a:schemeClr val="tx1"/>
              </a:solidFill>
            </a:endParaRPr>
          </a:p>
        </p:txBody>
      </p:sp>
      <p:sp>
        <p:nvSpPr>
          <p:cNvPr id="4" name="Title 6"/>
          <p:cNvSpPr txBox="1">
            <a:spLocks/>
          </p:cNvSpPr>
          <p:nvPr/>
        </p:nvSpPr>
        <p:spPr>
          <a:xfrm>
            <a:off x="400050" y="423623"/>
            <a:ext cx="5867400" cy="1188720"/>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700" kern="1200">
                <a:solidFill>
                  <a:schemeClr val="accent1">
                    <a:lumMod val="75000"/>
                  </a:schemeClr>
                </a:solidFill>
                <a:latin typeface="+mj-lt"/>
                <a:ea typeface="+mj-ea"/>
                <a:cs typeface="+mj-cs"/>
              </a:defRPr>
            </a:lvl1pPr>
          </a:lstStyle>
          <a:p>
            <a:pPr algn="ctr"/>
            <a:r>
              <a:rPr lang="en-US" sz="6000" b="1" dirty="0" smtClean="0">
                <a:solidFill>
                  <a:srgbClr val="740609"/>
                </a:solidFill>
                <a:latin typeface="Bodoni MT Black" panose="02070A03080606020203" pitchFamily="18" charset="0"/>
              </a:rPr>
              <a:t>3rd Step to Tazkiya e Nafs </a:t>
            </a:r>
            <a:endParaRPr lang="en-US" sz="6000" b="1" dirty="0">
              <a:solidFill>
                <a:srgbClr val="740609"/>
              </a:solidFill>
              <a:latin typeface="Bodoni MT Black" panose="02070A03080606020203" pitchFamily="18" charset="0"/>
            </a:endParaRPr>
          </a:p>
        </p:txBody>
      </p:sp>
      <p:pic>
        <p:nvPicPr>
          <p:cNvPr id="7" name="Picture 6"/>
          <p:cNvPicPr>
            <a:picLocks noChangeAspect="1"/>
          </p:cNvPicPr>
          <p:nvPr/>
        </p:nvPicPr>
        <p:blipFill rotWithShape="1">
          <a:blip r:embed="rId4"/>
          <a:srcRect l="10344" r="2298"/>
          <a:stretch/>
        </p:blipFill>
        <p:spPr>
          <a:xfrm>
            <a:off x="463693" y="2856563"/>
            <a:ext cx="5791200" cy="1029865"/>
          </a:xfrm>
          <a:prstGeom prst="rect">
            <a:avLst/>
          </a:prstGeom>
        </p:spPr>
      </p:pic>
      <p:pic>
        <p:nvPicPr>
          <p:cNvPr id="8" name="Picture 7"/>
          <p:cNvPicPr>
            <a:picLocks noChangeAspect="1"/>
          </p:cNvPicPr>
          <p:nvPr/>
        </p:nvPicPr>
        <p:blipFill rotWithShape="1">
          <a:blip r:embed="rId5"/>
          <a:srcRect l="7878"/>
          <a:stretch/>
        </p:blipFill>
        <p:spPr>
          <a:xfrm>
            <a:off x="1000556" y="3610945"/>
            <a:ext cx="5105400" cy="1067561"/>
          </a:xfrm>
          <a:prstGeom prst="rect">
            <a:avLst/>
          </a:prstGeom>
        </p:spPr>
      </p:pic>
      <p:pic>
        <p:nvPicPr>
          <p:cNvPr id="11" name="Picture 10"/>
          <p:cNvPicPr>
            <a:picLocks noChangeAspect="1"/>
          </p:cNvPicPr>
          <p:nvPr/>
        </p:nvPicPr>
        <p:blipFill>
          <a:blip r:embed="rId6"/>
          <a:stretch>
            <a:fillRect/>
          </a:stretch>
        </p:blipFill>
        <p:spPr>
          <a:xfrm>
            <a:off x="47134" y="4678506"/>
            <a:ext cx="7012245" cy="1057907"/>
          </a:xfrm>
          <a:prstGeom prst="rect">
            <a:avLst/>
          </a:prstGeom>
        </p:spPr>
      </p:pic>
    </p:spTree>
    <p:extLst>
      <p:ext uri="{BB962C8B-B14F-4D97-AF65-F5344CB8AC3E}">
        <p14:creationId xmlns:p14="http://schemas.microsoft.com/office/powerpoint/2010/main" val="230018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0"/>
            <a:ext cx="9144000" cy="6800850"/>
          </a:xfrm>
          <a:prstGeom prst="rect">
            <a:avLst/>
          </a:prstGeom>
        </p:spPr>
      </p:pic>
      <p:sp>
        <p:nvSpPr>
          <p:cNvPr id="2" name="Title 1"/>
          <p:cNvSpPr>
            <a:spLocks noGrp="1"/>
          </p:cNvSpPr>
          <p:nvPr>
            <p:ph type="title"/>
          </p:nvPr>
        </p:nvSpPr>
        <p:spPr>
          <a:xfrm>
            <a:off x="1219200" y="4343400"/>
            <a:ext cx="6248400" cy="1188720"/>
          </a:xfrm>
        </p:spPr>
        <p:txBody>
          <a:bodyPr>
            <a:noAutofit/>
          </a:bodyPr>
          <a:lstStyle/>
          <a:p>
            <a:pPr>
              <a:lnSpc>
                <a:spcPct val="150000"/>
              </a:lnSpc>
            </a:pPr>
            <a:r>
              <a:rPr lang="en-US" b="1" dirty="0">
                <a:solidFill>
                  <a:srgbClr val="00B050"/>
                </a:solidFill>
                <a:effectLst>
                  <a:outerShdw blurRad="38100" dist="38100" dir="2700000" algn="tl">
                    <a:srgbClr val="000000">
                      <a:alpha val="43137"/>
                    </a:srgbClr>
                  </a:outerShdw>
                </a:effectLst>
                <a:latin typeface="Lucida Handwriting" pitchFamily="66" charset="0"/>
              </a:rPr>
              <a:t>WHICH PROVES THAT Super Power  IS  ALLAH</a:t>
            </a:r>
          </a:p>
        </p:txBody>
      </p:sp>
      <p:sp>
        <p:nvSpPr>
          <p:cNvPr id="5" name="Footer Placeholder 4"/>
          <p:cNvSpPr>
            <a:spLocks noGrp="1"/>
          </p:cNvSpPr>
          <p:nvPr>
            <p:ph type="ftr" sz="quarter" idx="11"/>
          </p:nvPr>
        </p:nvSpPr>
        <p:spPr/>
        <p:txBody>
          <a:bodyPr/>
          <a:lstStyle/>
          <a:p>
            <a:r>
              <a:rPr lang="en-US" sz="2000" dirty="0" smtClean="0">
                <a:solidFill>
                  <a:schemeClr val="tx1"/>
                </a:solidFill>
              </a:rPr>
              <a:t>JI Youth (Women Wing)</a:t>
            </a:r>
            <a:endParaRPr lang="en-US" sz="2000" dirty="0">
              <a:solidFill>
                <a:schemeClr val="tx1"/>
              </a:solidFill>
            </a:endParaRPr>
          </a:p>
        </p:txBody>
      </p:sp>
      <p:sp>
        <p:nvSpPr>
          <p:cNvPr id="4" name="Title 1"/>
          <p:cNvSpPr txBox="1">
            <a:spLocks/>
          </p:cNvSpPr>
          <p:nvPr/>
        </p:nvSpPr>
        <p:spPr>
          <a:xfrm>
            <a:off x="228600" y="914400"/>
            <a:ext cx="7543800" cy="11887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dirty="0" smtClean="0">
                <a:solidFill>
                  <a:srgbClr val="FFFF00"/>
                </a:solidFill>
                <a:latin typeface="Lucida Handwriting" pitchFamily="66" charset="0"/>
              </a:rPr>
              <a:t>Destruction </a:t>
            </a:r>
          </a:p>
          <a:p>
            <a:pPr>
              <a:lnSpc>
                <a:spcPct val="150000"/>
              </a:lnSpc>
            </a:pPr>
            <a:r>
              <a:rPr lang="en-US" dirty="0" smtClean="0">
                <a:solidFill>
                  <a:srgbClr val="FFFF00"/>
                </a:solidFill>
                <a:latin typeface="Lucida Handwriting" pitchFamily="66" charset="0"/>
              </a:rPr>
              <a:t>of </a:t>
            </a:r>
          </a:p>
          <a:p>
            <a:pPr>
              <a:lnSpc>
                <a:spcPct val="150000"/>
              </a:lnSpc>
            </a:pPr>
            <a:r>
              <a:rPr lang="en-US" b="1" dirty="0" err="1" smtClean="0">
                <a:solidFill>
                  <a:srgbClr val="FFFF00"/>
                </a:solidFill>
                <a:latin typeface="Lucida Handwriting" pitchFamily="66" charset="0"/>
              </a:rPr>
              <a:t>Qoom</a:t>
            </a:r>
            <a:r>
              <a:rPr lang="en-US" b="1" dirty="0" smtClean="0">
                <a:solidFill>
                  <a:srgbClr val="FFFF00"/>
                </a:solidFill>
                <a:latin typeface="Lucida Handwriting" pitchFamily="66" charset="0"/>
              </a:rPr>
              <a:t> e  </a:t>
            </a:r>
            <a:r>
              <a:rPr lang="en-US" b="1" dirty="0" err="1" smtClean="0">
                <a:solidFill>
                  <a:srgbClr val="FFFF00"/>
                </a:solidFill>
                <a:latin typeface="Lucida Handwriting" pitchFamily="66" charset="0"/>
              </a:rPr>
              <a:t>Samood</a:t>
            </a:r>
            <a:r>
              <a:rPr lang="en-US" b="1" dirty="0" smtClean="0">
                <a:solidFill>
                  <a:srgbClr val="FFFF00"/>
                </a:solidFill>
                <a:latin typeface="Lucida Handwriting" pitchFamily="66" charset="0"/>
              </a:rPr>
              <a:t> </a:t>
            </a:r>
            <a:endParaRPr lang="en-US" b="1" dirty="0">
              <a:solidFill>
                <a:srgbClr val="FFFF00"/>
              </a:solidFill>
              <a:latin typeface="Lucida Handwriting" pitchFamily="66" charset="0"/>
            </a:endParaRPr>
          </a:p>
        </p:txBody>
      </p:sp>
    </p:spTree>
    <p:extLst>
      <p:ext uri="{BB962C8B-B14F-4D97-AF65-F5344CB8AC3E}">
        <p14:creationId xmlns:p14="http://schemas.microsoft.com/office/powerpoint/2010/main" val="187040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23789"/>
            <a:ext cx="9156986" cy="6864691"/>
          </a:xfrm>
          <a:prstGeom prst="rect">
            <a:avLst/>
          </a:prstGeom>
        </p:spPr>
      </p:pic>
      <p:sp>
        <p:nvSpPr>
          <p:cNvPr id="2" name="Title 1"/>
          <p:cNvSpPr>
            <a:spLocks noGrp="1"/>
          </p:cNvSpPr>
          <p:nvPr>
            <p:ph type="title"/>
          </p:nvPr>
        </p:nvSpPr>
        <p:spPr>
          <a:xfrm>
            <a:off x="304800" y="228600"/>
            <a:ext cx="6477000" cy="1143000"/>
          </a:xfrm>
        </p:spPr>
        <p:txBody>
          <a:bodyPr>
            <a:normAutofit/>
          </a:bodyPr>
          <a:lstStyle/>
          <a:p>
            <a:r>
              <a:rPr lang="en-US" sz="6600" b="1" dirty="0" smtClean="0">
                <a:solidFill>
                  <a:srgbClr val="740609"/>
                </a:solidFill>
                <a:effectLst>
                  <a:outerShdw blurRad="38100" dist="38100" dir="2700000" algn="tl">
                    <a:srgbClr val="000000">
                      <a:alpha val="43137"/>
                    </a:srgbClr>
                  </a:outerShdw>
                </a:effectLst>
                <a:latin typeface="Bradley Hand ITC" panose="03070402050302030203" pitchFamily="66" charset="0"/>
              </a:rPr>
              <a:t>Be presentable </a:t>
            </a:r>
            <a:endParaRPr lang="en-US" sz="6600" b="1" dirty="0">
              <a:solidFill>
                <a:srgbClr val="740609"/>
              </a:solidFill>
              <a:effectLst>
                <a:outerShdw blurRad="38100" dist="38100" dir="2700000" algn="tl">
                  <a:srgbClr val="000000">
                    <a:alpha val="43137"/>
                  </a:srgbClr>
                </a:outerShdw>
              </a:effectLst>
              <a:latin typeface="Bradley Hand ITC" panose="03070402050302030203" pitchFamily="66" charset="0"/>
            </a:endParaRPr>
          </a:p>
        </p:txBody>
      </p:sp>
      <p:sp>
        <p:nvSpPr>
          <p:cNvPr id="7" name="Footer Placeholder 6"/>
          <p:cNvSpPr>
            <a:spLocks noGrp="1"/>
          </p:cNvSpPr>
          <p:nvPr>
            <p:ph type="ftr" sz="quarter" idx="11"/>
          </p:nvPr>
        </p:nvSpPr>
        <p:spPr>
          <a:xfrm>
            <a:off x="6477000" y="6523355"/>
            <a:ext cx="2895600" cy="365125"/>
          </a:xfrm>
        </p:spPr>
        <p:txBody>
          <a:bodyPr/>
          <a:lstStyle/>
          <a:p>
            <a:r>
              <a:rPr lang="en-US" sz="2000" dirty="0" smtClean="0">
                <a:solidFill>
                  <a:schemeClr val="tx1"/>
                </a:solidFill>
              </a:rPr>
              <a:t>JI Youth (Women Wing)</a:t>
            </a:r>
            <a:endParaRPr lang="en-US" sz="2000" dirty="0">
              <a:solidFill>
                <a:schemeClr val="tx1"/>
              </a:solidFill>
            </a:endParaRPr>
          </a:p>
        </p:txBody>
      </p:sp>
      <p:sp>
        <p:nvSpPr>
          <p:cNvPr id="5" name="Rectangle 4"/>
          <p:cNvSpPr/>
          <p:nvPr/>
        </p:nvSpPr>
        <p:spPr>
          <a:xfrm>
            <a:off x="-533400" y="1545603"/>
            <a:ext cx="8534400" cy="4878771"/>
          </a:xfrm>
          <a:prstGeom prst="rect">
            <a:avLst/>
          </a:prstGeom>
        </p:spPr>
        <p:txBody>
          <a:bodyPr wrap="square">
            <a:spAutoFit/>
          </a:bodyPr>
          <a:lstStyle/>
          <a:p>
            <a:pPr lvl="0" algn="ctr" rtl="1">
              <a:lnSpc>
                <a:spcPct val="107000"/>
              </a:lnSpc>
            </a:pPr>
            <a:r>
              <a:rPr lang="ar-SA" sz="4000" b="1" dirty="0" smtClean="0">
                <a:solidFill>
                  <a:srgbClr val="00206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يَاأَيَّتُهَا </a:t>
            </a:r>
            <a:r>
              <a:rPr lang="ar-SA" sz="4000" b="1" dirty="0">
                <a:solidFill>
                  <a:srgbClr val="00206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النَّفْسُ الْمُطْمَئِنَّةُ ﴿</a:t>
            </a:r>
            <a:r>
              <a:rPr lang="ar-SA" sz="4000" b="1" dirty="0">
                <a:solidFill>
                  <a:srgbClr val="00206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hlinkClick r:id="rId4"/>
              </a:rPr>
              <a:t>٢٧</a:t>
            </a:r>
            <a:r>
              <a:rPr lang="ar-SA" sz="4000" b="1" dirty="0" smtClean="0">
                <a:solidFill>
                  <a:srgbClr val="00206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a:t>
            </a:r>
            <a:endParaRPr lang="en-US" sz="4000" b="1" dirty="0" smtClean="0">
              <a:solidFill>
                <a:srgbClr val="00206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endParaRPr>
          </a:p>
          <a:p>
            <a:pPr lvl="0" algn="ctr" rtl="1">
              <a:lnSpc>
                <a:spcPct val="107000"/>
              </a:lnSpc>
            </a:pPr>
            <a:r>
              <a:rPr lang="ar-SA" sz="4000" b="1" dirty="0" smtClean="0">
                <a:solidFill>
                  <a:srgbClr val="00206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a:t>
            </a:r>
            <a:r>
              <a:rPr lang="ar-SA" sz="4000" b="1" dirty="0">
                <a:solidFill>
                  <a:srgbClr val="00206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ارْجِعِي إِلَىٰ رَبِّكِ رَاضِيَةً مَّرْضِيَّةً ﴿</a:t>
            </a:r>
            <a:r>
              <a:rPr lang="ar-SA" sz="4000" b="1" dirty="0">
                <a:solidFill>
                  <a:srgbClr val="00206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hlinkClick r:id="rId5"/>
              </a:rPr>
              <a:t>٢٨</a:t>
            </a:r>
            <a:r>
              <a:rPr lang="ar-SA" sz="4000" b="1" dirty="0" smtClean="0">
                <a:solidFill>
                  <a:srgbClr val="00206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a:t>
            </a:r>
            <a:endParaRPr lang="ur-PK" sz="4000" b="1" dirty="0" smtClean="0">
              <a:solidFill>
                <a:srgbClr val="00206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endParaRPr>
          </a:p>
          <a:p>
            <a:pPr lvl="0" algn="ctr" rtl="1">
              <a:lnSpc>
                <a:spcPct val="107000"/>
              </a:lnSpc>
            </a:pPr>
            <a:r>
              <a:rPr lang="ar-SA" sz="4000" b="1" dirty="0" smtClean="0">
                <a:solidFill>
                  <a:srgbClr val="00206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a:t>
            </a:r>
            <a:r>
              <a:rPr lang="ar-SA" sz="4000" b="1" dirty="0">
                <a:solidFill>
                  <a:srgbClr val="00206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فَادْخُلِي فِي عِبَادِي ﴿</a:t>
            </a:r>
            <a:r>
              <a:rPr lang="ar-SA" sz="4000" b="1" dirty="0">
                <a:solidFill>
                  <a:srgbClr val="00206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hlinkClick r:id="rId6"/>
              </a:rPr>
              <a:t>٢٩</a:t>
            </a:r>
            <a:r>
              <a:rPr lang="ar-SA" sz="4000" b="1" dirty="0" smtClean="0">
                <a:solidFill>
                  <a:srgbClr val="00206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a:t>
            </a:r>
            <a:endParaRPr lang="en-US" sz="4000" b="1" dirty="0" smtClean="0">
              <a:solidFill>
                <a:srgbClr val="00206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endParaRPr>
          </a:p>
          <a:p>
            <a:pPr lvl="0" algn="ctr" rtl="1">
              <a:lnSpc>
                <a:spcPct val="107000"/>
              </a:lnSpc>
            </a:pPr>
            <a:r>
              <a:rPr lang="ar-SA" sz="4000" b="1" dirty="0" smtClean="0">
                <a:solidFill>
                  <a:srgbClr val="00206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 </a:t>
            </a:r>
            <a:r>
              <a:rPr lang="ar-SA" sz="4000" b="1" dirty="0">
                <a:solidFill>
                  <a:srgbClr val="00206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وَادْخُلِي </a:t>
            </a:r>
            <a:r>
              <a:rPr lang="ar-SA" sz="4000" b="1" dirty="0" smtClean="0">
                <a:solidFill>
                  <a:srgbClr val="00206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جَنَّتِي﴿</a:t>
            </a:r>
            <a:r>
              <a:rPr lang="ar-SA" sz="4000" b="1" dirty="0" smtClean="0">
                <a:solidFill>
                  <a:srgbClr val="00206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hlinkClick r:id="rId7"/>
              </a:rPr>
              <a:t>٣٠</a:t>
            </a:r>
            <a:r>
              <a:rPr lang="ar-SA" sz="4000" b="1" dirty="0">
                <a:solidFill>
                  <a:srgbClr val="00206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rPr>
              <a:t>﴾</a:t>
            </a:r>
            <a:endParaRPr lang="en-US" sz="2800" b="1" dirty="0">
              <a:solidFill>
                <a:srgbClr val="002060"/>
              </a:solidFill>
              <a:effectLst>
                <a:outerShdw blurRad="38100" dist="38100" dir="2700000" algn="tl">
                  <a:srgbClr val="000000">
                    <a:alpha val="43137"/>
                  </a:srgbClr>
                </a:outerShdw>
              </a:effectLst>
              <a:latin typeface="Arabic Typesetting" panose="03020402040406030203" pitchFamily="66" charset="-78"/>
              <a:ea typeface="Calibri" panose="020F0502020204030204" pitchFamily="34" charset="0"/>
              <a:cs typeface="Arabic Typesetting" panose="03020402040406030203" pitchFamily="66" charset="-78"/>
            </a:endParaRPr>
          </a:p>
          <a:p>
            <a:pPr lvl="0" algn="ctr" rtl="1">
              <a:lnSpc>
                <a:spcPct val="107000"/>
              </a:lnSpc>
            </a:pPr>
            <a:r>
              <a:rPr lang="ar-SA" sz="28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Jameel Noori Nastaleeq" panose="02000503000000020004" pitchFamily="2" charset="-78"/>
              </a:rPr>
              <a:t>اے نفس مطمئن</a:t>
            </a:r>
            <a:r>
              <a:rPr lang="en-US" sz="2800" b="1" dirty="0" smtClean="0">
                <a:solidFill>
                  <a:srgbClr val="002060"/>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Arial" panose="020B0604020202020204" pitchFamily="34" charset="0"/>
              </a:rPr>
              <a:t>! </a:t>
            </a:r>
            <a:r>
              <a:rPr lang="ar-SA" sz="2800" b="1" dirty="0" smtClean="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Jameel Noori Nastaleeq" panose="02000503000000020004" pitchFamily="2" charset="-78"/>
              </a:rPr>
              <a:t>چل </a:t>
            </a:r>
            <a:r>
              <a:rPr lang="ar-SA" sz="28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Jameel Noori Nastaleeq" panose="02000503000000020004" pitchFamily="2" charset="-78"/>
              </a:rPr>
              <a:t>اپنے رب کی طرف</a:t>
            </a:r>
            <a:r>
              <a:rPr lang="ar-SA" sz="2800" b="1" dirty="0" smtClean="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Jameel Noori Nastaleeq" panose="02000503000000020004" pitchFamily="2" charset="-78"/>
              </a:rPr>
              <a:t>،</a:t>
            </a:r>
            <a:endParaRPr lang="ur-PK" sz="2800" b="1" dirty="0" smtClean="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Jameel Noori Nastaleeq" panose="02000503000000020004" pitchFamily="2" charset="-78"/>
            </a:endParaRPr>
          </a:p>
          <a:p>
            <a:pPr lvl="0" algn="ctr" rtl="1">
              <a:lnSpc>
                <a:spcPct val="107000"/>
              </a:lnSpc>
            </a:pPr>
            <a:r>
              <a:rPr lang="ar-SA" sz="2800" b="1" dirty="0" smtClean="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Jameel Noori Nastaleeq" panose="02000503000000020004" pitchFamily="2" charset="-78"/>
              </a:rPr>
              <a:t> اس </a:t>
            </a:r>
            <a:r>
              <a:rPr lang="ar-SA" sz="28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Jameel Noori Nastaleeq" panose="02000503000000020004" pitchFamily="2" charset="-78"/>
              </a:rPr>
              <a:t>حال میں کہ تو (اپنے انجام نیک سے</a:t>
            </a:r>
            <a:r>
              <a:rPr lang="ar-SA" sz="2800" b="1" dirty="0" smtClean="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Jameel Noori Nastaleeq" panose="02000503000000020004" pitchFamily="2" charset="-78"/>
              </a:rPr>
              <a:t>) خوش</a:t>
            </a:r>
            <a:endParaRPr lang="ur-PK" sz="2800" b="1" dirty="0" smtClean="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Jameel Noori Nastaleeq" panose="02000503000000020004" pitchFamily="2" charset="-78"/>
            </a:endParaRPr>
          </a:p>
          <a:p>
            <a:pPr lvl="0" algn="ctr" rtl="1">
              <a:lnSpc>
                <a:spcPct val="107000"/>
              </a:lnSpc>
            </a:pPr>
            <a:r>
              <a:rPr lang="ar-SA" sz="2800" b="1" dirty="0" smtClean="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Jameel Noori Nastaleeq" panose="02000503000000020004" pitchFamily="2" charset="-78"/>
              </a:rPr>
              <a:t> </a:t>
            </a:r>
            <a:r>
              <a:rPr lang="ar-SA" sz="28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Jameel Noori Nastaleeq" panose="02000503000000020004" pitchFamily="2" charset="-78"/>
              </a:rPr>
              <a:t>(</a:t>
            </a:r>
            <a:r>
              <a:rPr lang="ar-SA" sz="2800" b="1" dirty="0" smtClean="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Jameel Noori Nastaleeq" panose="02000503000000020004" pitchFamily="2" charset="-78"/>
              </a:rPr>
              <a:t>اوراپنے </a:t>
            </a:r>
            <a:r>
              <a:rPr lang="ar-SA" sz="28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Jameel Noori Nastaleeq" panose="02000503000000020004" pitchFamily="2" charset="-78"/>
              </a:rPr>
              <a:t>رب کے نزدیک) پسندیدہ ہے </a:t>
            </a:r>
            <a:r>
              <a:rPr lang="ar-SA" sz="2800" b="1" dirty="0" smtClean="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Jameel Noori Nastaleeq" panose="02000503000000020004" pitchFamily="2" charset="-78"/>
              </a:rPr>
              <a:t>شامل </a:t>
            </a:r>
            <a:r>
              <a:rPr lang="ar-SA" sz="28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Jameel Noori Nastaleeq" panose="02000503000000020004" pitchFamily="2" charset="-78"/>
              </a:rPr>
              <a:t>ہو جا </a:t>
            </a:r>
            <a:endParaRPr lang="en-US" sz="2800" b="1" dirty="0" smtClean="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Jameel Noori Nastaleeq" panose="02000503000000020004" pitchFamily="2" charset="-78"/>
            </a:endParaRPr>
          </a:p>
          <a:p>
            <a:pPr lvl="0" algn="ctr" rtl="1">
              <a:lnSpc>
                <a:spcPct val="107000"/>
              </a:lnSpc>
            </a:pPr>
            <a:r>
              <a:rPr lang="ar-SA" sz="2800" b="1" dirty="0" smtClean="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Jameel Noori Nastaleeq" panose="02000503000000020004" pitchFamily="2" charset="-78"/>
              </a:rPr>
              <a:t>میرے </a:t>
            </a:r>
            <a:r>
              <a:rPr lang="ar-SA" sz="28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Jameel Noori Nastaleeq" panose="02000503000000020004" pitchFamily="2" charset="-78"/>
              </a:rPr>
              <a:t>(نیک) بندوں میں </a:t>
            </a:r>
            <a:r>
              <a:rPr lang="ar-SA" sz="2800" b="1" dirty="0" smtClean="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Jameel Noori Nastaleeq" panose="02000503000000020004" pitchFamily="2" charset="-78"/>
              </a:rPr>
              <a:t>اور </a:t>
            </a:r>
            <a:r>
              <a:rPr lang="ar-SA" sz="28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Jameel Noori Nastaleeq" panose="02000503000000020004" pitchFamily="2" charset="-78"/>
              </a:rPr>
              <a:t>داخل ہو جا میری جنت </a:t>
            </a:r>
            <a:r>
              <a:rPr lang="ar-SA" sz="2800" b="1" dirty="0" smtClean="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Jameel Noori Nastaleeq" panose="02000503000000020004" pitchFamily="2" charset="-78"/>
              </a:rPr>
              <a:t>میں</a:t>
            </a:r>
            <a:endParaRPr lang="en-US" sz="2800" b="1" dirty="0">
              <a:solidFill>
                <a:srgbClr val="002060"/>
              </a:solidFill>
              <a:effectLst>
                <a:outerShdw blurRad="38100" dist="38100" dir="2700000" algn="tl">
                  <a:srgbClr val="000000">
                    <a:alpha val="43137"/>
                  </a:srgbClr>
                </a:outerShdw>
              </a:effectLst>
            </a:endParaRPr>
          </a:p>
          <a:p>
            <a:pPr lvl="0" algn="ctr" rtl="1"/>
            <a:endParaRPr lang="ur-PK" sz="2000" b="1" dirty="0">
              <a:solidFill>
                <a:srgbClr val="002060"/>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458" y="0"/>
            <a:ext cx="9119084" cy="6858000"/>
          </a:xfrm>
          <a:prstGeom prst="rect">
            <a:avLst/>
          </a:prstGeom>
        </p:spPr>
      </p:pic>
    </p:spTree>
    <p:extLst>
      <p:ext uri="{BB962C8B-B14F-4D97-AF65-F5344CB8AC3E}">
        <p14:creationId xmlns:p14="http://schemas.microsoft.com/office/powerpoint/2010/main" val="1677694244"/>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14585"/>
            <a:ext cx="9144000" cy="6843415"/>
          </a:xfrm>
          <a:prstGeom prst="rect">
            <a:avLst/>
          </a:prstGeom>
        </p:spPr>
      </p:pic>
      <p:sp>
        <p:nvSpPr>
          <p:cNvPr id="5" name="Rectangle 4"/>
          <p:cNvSpPr/>
          <p:nvPr/>
        </p:nvSpPr>
        <p:spPr>
          <a:xfrm>
            <a:off x="1104900" y="2172235"/>
            <a:ext cx="7239000" cy="1107996"/>
          </a:xfrm>
          <a:prstGeom prst="rect">
            <a:avLst/>
          </a:prstGeom>
        </p:spPr>
        <p:txBody>
          <a:bodyPr wrap="square">
            <a:spAutoFit/>
          </a:bodyPr>
          <a:lstStyle/>
          <a:p>
            <a:pPr algn="ctr" rtl="1"/>
            <a:endParaRPr lang="en-US" sz="6600" b="1" dirty="0">
              <a:solidFill>
                <a:srgbClr val="002060"/>
              </a:solidFill>
              <a:latin typeface="Microsoft Uighur" panose="02000000000000000000" pitchFamily="2" charset="-78"/>
              <a:cs typeface="Microsoft Uighur" panose="02000000000000000000" pitchFamily="2" charset="-78"/>
            </a:endParaRPr>
          </a:p>
        </p:txBody>
      </p:sp>
      <p:sp>
        <p:nvSpPr>
          <p:cNvPr id="9" name="Footer Placeholder 8"/>
          <p:cNvSpPr>
            <a:spLocks noGrp="1"/>
          </p:cNvSpPr>
          <p:nvPr>
            <p:ph type="ftr" sz="quarter" idx="11"/>
          </p:nvPr>
        </p:nvSpPr>
        <p:spPr/>
        <p:txBody>
          <a:bodyPr/>
          <a:lstStyle/>
          <a:p>
            <a:r>
              <a:rPr lang="en-US" sz="2000" dirty="0" smtClean="0">
                <a:solidFill>
                  <a:schemeClr val="tx1"/>
                </a:solidFill>
              </a:rPr>
              <a:t>JI Youth (Women Wing)</a:t>
            </a:r>
            <a:endParaRPr lang="en-US" sz="2000" dirty="0">
              <a:solidFill>
                <a:schemeClr val="tx1"/>
              </a:solidFill>
            </a:endParaRPr>
          </a:p>
        </p:txBody>
      </p:sp>
      <p:pic>
        <p:nvPicPr>
          <p:cNvPr id="2" name="Picture 1"/>
          <p:cNvPicPr>
            <a:picLocks noChangeAspect="1"/>
          </p:cNvPicPr>
          <p:nvPr/>
        </p:nvPicPr>
        <p:blipFill>
          <a:blip r:embed="rId3"/>
          <a:stretch>
            <a:fillRect/>
          </a:stretch>
        </p:blipFill>
        <p:spPr>
          <a:xfrm>
            <a:off x="3140697" y="-228600"/>
            <a:ext cx="2395936" cy="2347163"/>
          </a:xfrm>
          <a:prstGeom prst="rect">
            <a:avLst/>
          </a:prstGeom>
        </p:spPr>
      </p:pic>
      <p:pic>
        <p:nvPicPr>
          <p:cNvPr id="3" name="Picture 2"/>
          <p:cNvPicPr>
            <a:picLocks noChangeAspect="1"/>
          </p:cNvPicPr>
          <p:nvPr/>
        </p:nvPicPr>
        <p:blipFill>
          <a:blip r:embed="rId4"/>
          <a:stretch>
            <a:fillRect/>
          </a:stretch>
        </p:blipFill>
        <p:spPr>
          <a:xfrm>
            <a:off x="746428" y="849672"/>
            <a:ext cx="7651143" cy="1774090"/>
          </a:xfrm>
          <a:prstGeom prst="rect">
            <a:avLst/>
          </a:prstGeom>
        </p:spPr>
      </p:pic>
      <p:pic>
        <p:nvPicPr>
          <p:cNvPr id="4" name="Picture 3"/>
          <p:cNvPicPr>
            <a:picLocks noChangeAspect="1"/>
          </p:cNvPicPr>
          <p:nvPr/>
        </p:nvPicPr>
        <p:blipFill>
          <a:blip r:embed="rId5"/>
          <a:stretch>
            <a:fillRect/>
          </a:stretch>
        </p:blipFill>
        <p:spPr>
          <a:xfrm>
            <a:off x="929324" y="1797055"/>
            <a:ext cx="7468247" cy="1774090"/>
          </a:xfrm>
          <a:prstGeom prst="rect">
            <a:avLst/>
          </a:prstGeom>
        </p:spPr>
      </p:pic>
      <p:pic>
        <p:nvPicPr>
          <p:cNvPr id="11" name="Picture 10"/>
          <p:cNvPicPr>
            <a:picLocks noChangeAspect="1"/>
          </p:cNvPicPr>
          <p:nvPr/>
        </p:nvPicPr>
        <p:blipFill>
          <a:blip r:embed="rId6"/>
          <a:stretch>
            <a:fillRect/>
          </a:stretch>
        </p:blipFill>
        <p:spPr>
          <a:xfrm>
            <a:off x="645833" y="3004182"/>
            <a:ext cx="7852329" cy="1231499"/>
          </a:xfrm>
          <a:prstGeom prst="rect">
            <a:avLst/>
          </a:prstGeom>
        </p:spPr>
      </p:pic>
      <p:pic>
        <p:nvPicPr>
          <p:cNvPr id="12" name="Picture 11"/>
          <p:cNvPicPr>
            <a:picLocks noChangeAspect="1"/>
          </p:cNvPicPr>
          <p:nvPr/>
        </p:nvPicPr>
        <p:blipFill>
          <a:blip r:embed="rId7"/>
          <a:stretch>
            <a:fillRect/>
          </a:stretch>
        </p:blipFill>
        <p:spPr>
          <a:xfrm>
            <a:off x="1392647" y="3706898"/>
            <a:ext cx="6663506" cy="1231499"/>
          </a:xfrm>
          <a:prstGeom prst="rect">
            <a:avLst/>
          </a:prstGeom>
        </p:spPr>
      </p:pic>
      <p:pic>
        <p:nvPicPr>
          <p:cNvPr id="13" name="Picture 12"/>
          <p:cNvPicPr>
            <a:picLocks noChangeAspect="1"/>
          </p:cNvPicPr>
          <p:nvPr/>
        </p:nvPicPr>
        <p:blipFill>
          <a:blip r:embed="rId8"/>
          <a:stretch>
            <a:fillRect/>
          </a:stretch>
        </p:blipFill>
        <p:spPr>
          <a:xfrm>
            <a:off x="1029916" y="4480372"/>
            <a:ext cx="7267062" cy="1231499"/>
          </a:xfrm>
          <a:prstGeom prst="rect">
            <a:avLst/>
          </a:prstGeom>
        </p:spPr>
      </p:pic>
      <p:pic>
        <p:nvPicPr>
          <p:cNvPr id="14" name="Picture 13"/>
          <p:cNvPicPr>
            <a:picLocks noChangeAspect="1"/>
          </p:cNvPicPr>
          <p:nvPr/>
        </p:nvPicPr>
        <p:blipFill>
          <a:blip r:embed="rId9"/>
          <a:stretch>
            <a:fillRect/>
          </a:stretch>
        </p:blipFill>
        <p:spPr>
          <a:xfrm>
            <a:off x="2371152" y="5156209"/>
            <a:ext cx="4401693" cy="1231499"/>
          </a:xfrm>
          <a:prstGeom prst="rect">
            <a:avLst/>
          </a:prstGeom>
        </p:spPr>
      </p:pic>
    </p:spTree>
    <p:extLst>
      <p:ext uri="{BB962C8B-B14F-4D97-AF65-F5344CB8AC3E}">
        <p14:creationId xmlns:p14="http://schemas.microsoft.com/office/powerpoint/2010/main" val="388066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nodePh="1">
                                  <p:stCondLst>
                                    <p:cond delay="0"/>
                                  </p:stCondLst>
                                  <p:endCondLst>
                                    <p:cond evt="begin" delay="0">
                                      <p:tn val="8"/>
                                    </p:cond>
                                  </p:end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par>
                                <p:cTn id="20" presetID="14" presetClass="entr" presetSubtype="1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par>
                                <p:cTn id="23" presetID="14" presetClass="entr" presetSubtype="1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par>
                                <p:cTn id="26" presetID="14" presetClass="entr" presetSubtype="1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par>
                                <p:cTn id="29" presetID="14" presetClass="entr" presetSubtype="1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par>
                                <p:cTn id="32" presetID="14" presetClass="entr" presetSubtype="1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670621"/>
            <a:ext cx="6729887" cy="4206179"/>
          </a:xfrm>
          <a:prstGeom prst="rect">
            <a:avLst/>
          </a:prstGeom>
        </p:spPr>
      </p:pic>
      <p:pic>
        <p:nvPicPr>
          <p:cNvPr id="6" name="Picture 5"/>
          <p:cNvPicPr>
            <a:picLocks noChangeAspect="1"/>
          </p:cNvPicPr>
          <p:nvPr/>
        </p:nvPicPr>
        <p:blipFill>
          <a:blip r:embed="rId4"/>
          <a:stretch>
            <a:fillRect/>
          </a:stretch>
        </p:blipFill>
        <p:spPr>
          <a:xfrm>
            <a:off x="3733800" y="4876800"/>
            <a:ext cx="2237426" cy="1005927"/>
          </a:xfrm>
          <a:prstGeom prst="rect">
            <a:avLst/>
          </a:prstGeom>
        </p:spPr>
      </p:pic>
    </p:spTree>
    <p:extLst>
      <p:ext uri="{BB962C8B-B14F-4D97-AF65-F5344CB8AC3E}">
        <p14:creationId xmlns:p14="http://schemas.microsoft.com/office/powerpoint/2010/main" val="30176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8100" y="-38100"/>
            <a:ext cx="9182100" cy="6877050"/>
          </a:xfrm>
          <a:prstGeom prst="rect">
            <a:avLst/>
          </a:prstGeom>
        </p:spPr>
      </p:pic>
      <p:sp>
        <p:nvSpPr>
          <p:cNvPr id="2" name="Rectangle 1"/>
          <p:cNvSpPr/>
          <p:nvPr/>
        </p:nvSpPr>
        <p:spPr>
          <a:xfrm>
            <a:off x="44450" y="228600"/>
            <a:ext cx="9099550" cy="6463308"/>
          </a:xfrm>
          <a:prstGeom prst="rect">
            <a:avLst/>
          </a:prstGeom>
        </p:spPr>
        <p:txBody>
          <a:bodyPr wrap="square">
            <a:spAutoFit/>
          </a:bodyPr>
          <a:lstStyle/>
          <a:p>
            <a:pPr algn="ctr" rtl="1"/>
            <a:r>
              <a:rPr lang="ur-PK" sz="5400" b="1" dirty="0">
                <a:solidFill>
                  <a:srgbClr val="740609"/>
                </a:solidFill>
                <a:effectLst>
                  <a:outerShdw blurRad="38100" dist="38100" dir="2700000" algn="tl">
                    <a:srgbClr val="000000">
                      <a:alpha val="43137"/>
                    </a:srgbClr>
                  </a:outerShdw>
                </a:effectLst>
                <a:latin typeface="Attari_Quraan_Word" panose="02000000000000000000" pitchFamily="2" charset="-78"/>
                <a:cs typeface="Attari_Quraan_Word" panose="02000000000000000000" pitchFamily="2" charset="-78"/>
              </a:rPr>
              <a:t>سورة الشمس</a:t>
            </a:r>
          </a:p>
          <a:p>
            <a:pPr algn="ctr" rtl="1"/>
            <a:r>
              <a:rPr lang="ur-PK" sz="4000" b="1" dirty="0">
                <a:solidFill>
                  <a:srgbClr val="740609"/>
                </a:solidFill>
                <a:effectLst>
                  <a:outerShdw blurRad="38100" dist="38100" dir="2700000" algn="tl">
                    <a:srgbClr val="000000">
                      <a:alpha val="43137"/>
                    </a:srgbClr>
                  </a:outerShdw>
                </a:effectLst>
                <a:latin typeface="Attari_Quraan_Word" panose="02000000000000000000" pitchFamily="2" charset="-78"/>
                <a:cs typeface="Attari_Quraan_Word" panose="02000000000000000000" pitchFamily="2" charset="-78"/>
              </a:rPr>
              <a:t>بِسْمِ اللَّـهِ الرَّحْمَـٰنِ الرَّحِيمِ </a:t>
            </a:r>
          </a:p>
          <a:p>
            <a:pPr algn="ctr" rtl="1"/>
            <a:r>
              <a:rPr lang="ur-PK" sz="4000" b="1" dirty="0">
                <a:solidFill>
                  <a:schemeClr val="tx2"/>
                </a:solidFill>
                <a:effectLst>
                  <a:outerShdw blurRad="38100" dist="38100" dir="2700000" algn="tl">
                    <a:srgbClr val="000000">
                      <a:alpha val="43137"/>
                    </a:srgbClr>
                  </a:outerShdw>
                </a:effectLst>
                <a:latin typeface="Attari_Quraan_Word" panose="02000000000000000000" pitchFamily="2" charset="-78"/>
                <a:cs typeface="Attari_Quraan_Word" panose="02000000000000000000" pitchFamily="2" charset="-78"/>
              </a:rPr>
              <a:t>وَالشَّمْسِ وَضُحَاهَا ﴿</a:t>
            </a:r>
            <a:r>
              <a:rPr lang="ur-PK" sz="4000" b="1" dirty="0">
                <a:solidFill>
                  <a:schemeClr val="tx2"/>
                </a:solidFill>
                <a:effectLst>
                  <a:outerShdw blurRad="38100" dist="38100" dir="2700000" algn="tl">
                    <a:srgbClr val="000000">
                      <a:alpha val="43137"/>
                    </a:srgbClr>
                  </a:outerShdw>
                </a:effectLst>
                <a:latin typeface="Attari_Quraan_Word" panose="02000000000000000000" pitchFamily="2" charset="-78"/>
                <a:cs typeface="Attari_Quraan_Word" panose="02000000000000000000" pitchFamily="2" charset="-78"/>
                <a:hlinkClick r:id="rId4"/>
              </a:rPr>
              <a:t>١</a:t>
            </a:r>
            <a:r>
              <a:rPr lang="ur-PK" sz="4000" b="1" dirty="0">
                <a:solidFill>
                  <a:schemeClr val="tx2"/>
                </a:solidFill>
                <a:effectLst>
                  <a:outerShdw blurRad="38100" dist="38100" dir="2700000" algn="tl">
                    <a:srgbClr val="000000">
                      <a:alpha val="43137"/>
                    </a:srgbClr>
                  </a:outerShdw>
                </a:effectLst>
                <a:latin typeface="Attari_Quraan_Word" panose="02000000000000000000" pitchFamily="2" charset="-78"/>
                <a:cs typeface="Attari_Quraan_Word" panose="02000000000000000000" pitchFamily="2" charset="-78"/>
              </a:rPr>
              <a:t>﴾ وَالْقَمَرِ إِذَا تَلَاهَا ﴿</a:t>
            </a:r>
            <a:r>
              <a:rPr lang="ur-PK" sz="4000" b="1" dirty="0">
                <a:solidFill>
                  <a:schemeClr val="tx2"/>
                </a:solidFill>
                <a:effectLst>
                  <a:outerShdw blurRad="38100" dist="38100" dir="2700000" algn="tl">
                    <a:srgbClr val="000000">
                      <a:alpha val="43137"/>
                    </a:srgbClr>
                  </a:outerShdw>
                </a:effectLst>
                <a:latin typeface="Attari_Quraan_Word" panose="02000000000000000000" pitchFamily="2" charset="-78"/>
                <a:cs typeface="Attari_Quraan_Word" panose="02000000000000000000" pitchFamily="2" charset="-78"/>
                <a:hlinkClick r:id="rId5"/>
              </a:rPr>
              <a:t>٢</a:t>
            </a:r>
            <a:r>
              <a:rPr lang="ur-PK" sz="4000" b="1" dirty="0">
                <a:solidFill>
                  <a:schemeClr val="tx2"/>
                </a:solidFill>
                <a:effectLst>
                  <a:outerShdw blurRad="38100" dist="38100" dir="2700000" algn="tl">
                    <a:srgbClr val="000000">
                      <a:alpha val="43137"/>
                    </a:srgbClr>
                  </a:outerShdw>
                </a:effectLst>
                <a:latin typeface="Attari_Quraan_Word" panose="02000000000000000000" pitchFamily="2" charset="-78"/>
                <a:cs typeface="Attari_Quraan_Word" panose="02000000000000000000" pitchFamily="2" charset="-78"/>
              </a:rPr>
              <a:t>﴾ وَالنَّهَارِ إِذَا جَلَّاهَا ﴿</a:t>
            </a:r>
            <a:r>
              <a:rPr lang="ur-PK" sz="4000" b="1" dirty="0">
                <a:solidFill>
                  <a:schemeClr val="tx2"/>
                </a:solidFill>
                <a:effectLst>
                  <a:outerShdw blurRad="38100" dist="38100" dir="2700000" algn="tl">
                    <a:srgbClr val="000000">
                      <a:alpha val="43137"/>
                    </a:srgbClr>
                  </a:outerShdw>
                </a:effectLst>
                <a:latin typeface="Attari_Quraan_Word" panose="02000000000000000000" pitchFamily="2" charset="-78"/>
                <a:cs typeface="Attari_Quraan_Word" panose="02000000000000000000" pitchFamily="2" charset="-78"/>
                <a:hlinkClick r:id="rId6"/>
              </a:rPr>
              <a:t>٣</a:t>
            </a:r>
            <a:r>
              <a:rPr lang="ur-PK" sz="4000" b="1" dirty="0">
                <a:solidFill>
                  <a:schemeClr val="tx2"/>
                </a:solidFill>
                <a:effectLst>
                  <a:outerShdw blurRad="38100" dist="38100" dir="2700000" algn="tl">
                    <a:srgbClr val="000000">
                      <a:alpha val="43137"/>
                    </a:srgbClr>
                  </a:outerShdw>
                </a:effectLst>
                <a:latin typeface="Attari_Quraan_Word" panose="02000000000000000000" pitchFamily="2" charset="-78"/>
                <a:cs typeface="Attari_Quraan_Word" panose="02000000000000000000" pitchFamily="2" charset="-78"/>
              </a:rPr>
              <a:t>﴾ وَاللَّيْلِ إِذَا يَغْشَاهَا ﴿</a:t>
            </a:r>
            <a:r>
              <a:rPr lang="ur-PK" sz="4000" b="1" dirty="0">
                <a:solidFill>
                  <a:schemeClr val="tx2"/>
                </a:solidFill>
                <a:effectLst>
                  <a:outerShdw blurRad="38100" dist="38100" dir="2700000" algn="tl">
                    <a:srgbClr val="000000">
                      <a:alpha val="43137"/>
                    </a:srgbClr>
                  </a:outerShdw>
                </a:effectLst>
                <a:latin typeface="Attari_Quraan_Word" panose="02000000000000000000" pitchFamily="2" charset="-78"/>
                <a:cs typeface="Attari_Quraan_Word" panose="02000000000000000000" pitchFamily="2" charset="-78"/>
                <a:hlinkClick r:id="rId7"/>
              </a:rPr>
              <a:t>٤</a:t>
            </a:r>
            <a:r>
              <a:rPr lang="ur-PK" sz="4000" b="1" dirty="0">
                <a:solidFill>
                  <a:schemeClr val="tx2"/>
                </a:solidFill>
                <a:effectLst>
                  <a:outerShdw blurRad="38100" dist="38100" dir="2700000" algn="tl">
                    <a:srgbClr val="000000">
                      <a:alpha val="43137"/>
                    </a:srgbClr>
                  </a:outerShdw>
                </a:effectLst>
                <a:latin typeface="Attari_Quraan_Word" panose="02000000000000000000" pitchFamily="2" charset="-78"/>
                <a:cs typeface="Attari_Quraan_Word" panose="02000000000000000000" pitchFamily="2" charset="-78"/>
              </a:rPr>
              <a:t>﴾ وَالسَّمَاءِ وَمَا بَنَاهَا ﴿</a:t>
            </a:r>
            <a:r>
              <a:rPr lang="ur-PK" sz="4000" b="1" dirty="0">
                <a:solidFill>
                  <a:schemeClr val="tx2"/>
                </a:solidFill>
                <a:effectLst>
                  <a:outerShdw blurRad="38100" dist="38100" dir="2700000" algn="tl">
                    <a:srgbClr val="000000">
                      <a:alpha val="43137"/>
                    </a:srgbClr>
                  </a:outerShdw>
                </a:effectLst>
                <a:latin typeface="Attari_Quraan_Word" panose="02000000000000000000" pitchFamily="2" charset="-78"/>
                <a:cs typeface="Attari_Quraan_Word" panose="02000000000000000000" pitchFamily="2" charset="-78"/>
                <a:hlinkClick r:id="rId8"/>
              </a:rPr>
              <a:t>٥</a:t>
            </a:r>
            <a:r>
              <a:rPr lang="ur-PK" sz="4000" b="1" dirty="0">
                <a:solidFill>
                  <a:schemeClr val="tx2"/>
                </a:solidFill>
                <a:effectLst>
                  <a:outerShdw blurRad="38100" dist="38100" dir="2700000" algn="tl">
                    <a:srgbClr val="000000">
                      <a:alpha val="43137"/>
                    </a:srgbClr>
                  </a:outerShdw>
                </a:effectLst>
                <a:latin typeface="Attari_Quraan_Word" panose="02000000000000000000" pitchFamily="2" charset="-78"/>
                <a:cs typeface="Attari_Quraan_Word" panose="02000000000000000000" pitchFamily="2" charset="-78"/>
              </a:rPr>
              <a:t>﴾ وَالْأَرْضِ وَمَا طَحَاهَا ﴿</a:t>
            </a:r>
            <a:r>
              <a:rPr lang="ur-PK" sz="4000" b="1" dirty="0">
                <a:solidFill>
                  <a:schemeClr val="tx2"/>
                </a:solidFill>
                <a:effectLst>
                  <a:outerShdw blurRad="38100" dist="38100" dir="2700000" algn="tl">
                    <a:srgbClr val="000000">
                      <a:alpha val="43137"/>
                    </a:srgbClr>
                  </a:outerShdw>
                </a:effectLst>
                <a:latin typeface="Attari_Quraan_Word" panose="02000000000000000000" pitchFamily="2" charset="-78"/>
                <a:cs typeface="Attari_Quraan_Word" panose="02000000000000000000" pitchFamily="2" charset="-78"/>
                <a:hlinkClick r:id="rId9"/>
              </a:rPr>
              <a:t>٦</a:t>
            </a:r>
            <a:r>
              <a:rPr lang="ur-PK" sz="4000" b="1" dirty="0">
                <a:solidFill>
                  <a:schemeClr val="tx2"/>
                </a:solidFill>
                <a:effectLst>
                  <a:outerShdw blurRad="38100" dist="38100" dir="2700000" algn="tl">
                    <a:srgbClr val="000000">
                      <a:alpha val="43137"/>
                    </a:srgbClr>
                  </a:outerShdw>
                </a:effectLst>
                <a:latin typeface="Attari_Quraan_Word" panose="02000000000000000000" pitchFamily="2" charset="-78"/>
                <a:cs typeface="Attari_Quraan_Word" panose="02000000000000000000" pitchFamily="2" charset="-78"/>
              </a:rPr>
              <a:t>﴾ وَنَفْسٍ وَمَا سَوَّاهَا ﴿</a:t>
            </a:r>
            <a:r>
              <a:rPr lang="ur-PK" sz="4000" b="1" dirty="0">
                <a:solidFill>
                  <a:schemeClr val="tx2"/>
                </a:solidFill>
                <a:effectLst>
                  <a:outerShdw blurRad="38100" dist="38100" dir="2700000" algn="tl">
                    <a:srgbClr val="000000">
                      <a:alpha val="43137"/>
                    </a:srgbClr>
                  </a:outerShdw>
                </a:effectLst>
                <a:latin typeface="Attari_Quraan_Word" panose="02000000000000000000" pitchFamily="2" charset="-78"/>
                <a:cs typeface="Attari_Quraan_Word" panose="02000000000000000000" pitchFamily="2" charset="-78"/>
                <a:hlinkClick r:id="rId10"/>
              </a:rPr>
              <a:t>٧</a:t>
            </a:r>
            <a:r>
              <a:rPr lang="ur-PK" sz="4000" b="1" dirty="0">
                <a:solidFill>
                  <a:schemeClr val="tx2"/>
                </a:solidFill>
                <a:effectLst>
                  <a:outerShdw blurRad="38100" dist="38100" dir="2700000" algn="tl">
                    <a:srgbClr val="000000">
                      <a:alpha val="43137"/>
                    </a:srgbClr>
                  </a:outerShdw>
                </a:effectLst>
                <a:latin typeface="Attari_Quraan_Word" panose="02000000000000000000" pitchFamily="2" charset="-78"/>
                <a:cs typeface="Attari_Quraan_Word" panose="02000000000000000000" pitchFamily="2" charset="-78"/>
              </a:rPr>
              <a:t>﴾ فَأَلْهَمَهَا فُجُورَهَا وَتَقْوَاهَا ﴿</a:t>
            </a:r>
            <a:r>
              <a:rPr lang="ur-PK" sz="4000" b="1" dirty="0">
                <a:solidFill>
                  <a:schemeClr val="tx2"/>
                </a:solidFill>
                <a:effectLst>
                  <a:outerShdw blurRad="38100" dist="38100" dir="2700000" algn="tl">
                    <a:srgbClr val="000000">
                      <a:alpha val="43137"/>
                    </a:srgbClr>
                  </a:outerShdw>
                </a:effectLst>
                <a:latin typeface="Attari_Quraan_Word" panose="02000000000000000000" pitchFamily="2" charset="-78"/>
                <a:cs typeface="Attari_Quraan_Word" panose="02000000000000000000" pitchFamily="2" charset="-78"/>
                <a:hlinkClick r:id="rId11"/>
              </a:rPr>
              <a:t>٨</a:t>
            </a:r>
            <a:r>
              <a:rPr lang="ur-PK" sz="4000" b="1" dirty="0">
                <a:solidFill>
                  <a:schemeClr val="tx2"/>
                </a:solidFill>
                <a:effectLst>
                  <a:outerShdw blurRad="38100" dist="38100" dir="2700000" algn="tl">
                    <a:srgbClr val="000000">
                      <a:alpha val="43137"/>
                    </a:srgbClr>
                  </a:outerShdw>
                </a:effectLst>
                <a:latin typeface="Attari_Quraan_Word" panose="02000000000000000000" pitchFamily="2" charset="-78"/>
                <a:cs typeface="Attari_Quraan_Word" panose="02000000000000000000" pitchFamily="2" charset="-78"/>
              </a:rPr>
              <a:t>﴾ قَدْ أَفْلَحَ مَن زَكَّاهَا ﴿</a:t>
            </a:r>
            <a:r>
              <a:rPr lang="ur-PK" sz="4000" b="1" dirty="0">
                <a:solidFill>
                  <a:schemeClr val="tx2"/>
                </a:solidFill>
                <a:effectLst>
                  <a:outerShdw blurRad="38100" dist="38100" dir="2700000" algn="tl">
                    <a:srgbClr val="000000">
                      <a:alpha val="43137"/>
                    </a:srgbClr>
                  </a:outerShdw>
                </a:effectLst>
                <a:latin typeface="Attari_Quraan_Word" panose="02000000000000000000" pitchFamily="2" charset="-78"/>
                <a:cs typeface="Attari_Quraan_Word" panose="02000000000000000000" pitchFamily="2" charset="-78"/>
                <a:hlinkClick r:id="rId12"/>
              </a:rPr>
              <a:t>٩</a:t>
            </a:r>
            <a:r>
              <a:rPr lang="ur-PK" sz="4000" b="1" dirty="0">
                <a:solidFill>
                  <a:schemeClr val="tx2"/>
                </a:solidFill>
                <a:effectLst>
                  <a:outerShdw blurRad="38100" dist="38100" dir="2700000" algn="tl">
                    <a:srgbClr val="000000">
                      <a:alpha val="43137"/>
                    </a:srgbClr>
                  </a:outerShdw>
                </a:effectLst>
                <a:latin typeface="Attari_Quraan_Word" panose="02000000000000000000" pitchFamily="2" charset="-78"/>
                <a:cs typeface="Attari_Quraan_Word" panose="02000000000000000000" pitchFamily="2" charset="-78"/>
              </a:rPr>
              <a:t>﴾ وَقَدْ خَابَ مَن دَسَّاهَا ﴿</a:t>
            </a:r>
            <a:r>
              <a:rPr lang="ur-PK" sz="4000" b="1" dirty="0">
                <a:solidFill>
                  <a:schemeClr val="tx2"/>
                </a:solidFill>
                <a:effectLst>
                  <a:outerShdw blurRad="38100" dist="38100" dir="2700000" algn="tl">
                    <a:srgbClr val="000000">
                      <a:alpha val="43137"/>
                    </a:srgbClr>
                  </a:outerShdw>
                </a:effectLst>
                <a:latin typeface="Attari_Quraan_Word" panose="02000000000000000000" pitchFamily="2" charset="-78"/>
                <a:cs typeface="Attari_Quraan_Word" panose="02000000000000000000" pitchFamily="2" charset="-78"/>
                <a:hlinkClick r:id="rId13"/>
              </a:rPr>
              <a:t>١٠</a:t>
            </a:r>
            <a:r>
              <a:rPr lang="ur-PK" sz="4000" b="1" dirty="0">
                <a:solidFill>
                  <a:schemeClr val="tx2"/>
                </a:solidFill>
                <a:effectLst>
                  <a:outerShdw blurRad="38100" dist="38100" dir="2700000" algn="tl">
                    <a:srgbClr val="000000">
                      <a:alpha val="43137"/>
                    </a:srgbClr>
                  </a:outerShdw>
                </a:effectLst>
                <a:latin typeface="Attari_Quraan_Word" panose="02000000000000000000" pitchFamily="2" charset="-78"/>
                <a:cs typeface="Attari_Quraan_Word" panose="02000000000000000000" pitchFamily="2" charset="-78"/>
              </a:rPr>
              <a:t>﴾ كَذَّبَتْ ثَمُودُ بِطَغْوَاهَا ﴿</a:t>
            </a:r>
            <a:r>
              <a:rPr lang="ur-PK" sz="4000" b="1" dirty="0">
                <a:solidFill>
                  <a:schemeClr val="tx2"/>
                </a:solidFill>
                <a:effectLst>
                  <a:outerShdw blurRad="38100" dist="38100" dir="2700000" algn="tl">
                    <a:srgbClr val="000000">
                      <a:alpha val="43137"/>
                    </a:srgbClr>
                  </a:outerShdw>
                </a:effectLst>
                <a:latin typeface="Attari_Quraan_Word" panose="02000000000000000000" pitchFamily="2" charset="-78"/>
                <a:cs typeface="Attari_Quraan_Word" panose="02000000000000000000" pitchFamily="2" charset="-78"/>
                <a:hlinkClick r:id="rId14"/>
              </a:rPr>
              <a:t>١١</a:t>
            </a:r>
            <a:r>
              <a:rPr lang="ur-PK" sz="4000" b="1" dirty="0">
                <a:solidFill>
                  <a:schemeClr val="tx2"/>
                </a:solidFill>
                <a:effectLst>
                  <a:outerShdw blurRad="38100" dist="38100" dir="2700000" algn="tl">
                    <a:srgbClr val="000000">
                      <a:alpha val="43137"/>
                    </a:srgbClr>
                  </a:outerShdw>
                </a:effectLst>
                <a:latin typeface="Attari_Quraan_Word" panose="02000000000000000000" pitchFamily="2" charset="-78"/>
                <a:cs typeface="Attari_Quraan_Word" panose="02000000000000000000" pitchFamily="2" charset="-78"/>
              </a:rPr>
              <a:t>﴾ إِذِ انبَعَثَ أَشْقَاهَا ﴿</a:t>
            </a:r>
            <a:r>
              <a:rPr lang="ur-PK" sz="4000" b="1" dirty="0">
                <a:solidFill>
                  <a:schemeClr val="tx2"/>
                </a:solidFill>
                <a:effectLst>
                  <a:outerShdw blurRad="38100" dist="38100" dir="2700000" algn="tl">
                    <a:srgbClr val="000000">
                      <a:alpha val="43137"/>
                    </a:srgbClr>
                  </a:outerShdw>
                </a:effectLst>
                <a:latin typeface="Attari_Quraan_Word" panose="02000000000000000000" pitchFamily="2" charset="-78"/>
                <a:cs typeface="Attari_Quraan_Word" panose="02000000000000000000" pitchFamily="2" charset="-78"/>
                <a:hlinkClick r:id="rId15"/>
              </a:rPr>
              <a:t>١٢</a:t>
            </a:r>
            <a:r>
              <a:rPr lang="ur-PK" sz="4000" b="1" dirty="0">
                <a:solidFill>
                  <a:schemeClr val="tx2"/>
                </a:solidFill>
                <a:effectLst>
                  <a:outerShdw blurRad="38100" dist="38100" dir="2700000" algn="tl">
                    <a:srgbClr val="000000">
                      <a:alpha val="43137"/>
                    </a:srgbClr>
                  </a:outerShdw>
                </a:effectLst>
                <a:latin typeface="Attari_Quraan_Word" panose="02000000000000000000" pitchFamily="2" charset="-78"/>
                <a:cs typeface="Attari_Quraan_Word" panose="02000000000000000000" pitchFamily="2" charset="-78"/>
              </a:rPr>
              <a:t>﴾ فَقَالَ لَهُمْ رَسُولُ اللَّـهِ نَاقَةَ اللَّـهِ وَسُقْيَاهَا ﴿</a:t>
            </a:r>
            <a:r>
              <a:rPr lang="ur-PK" sz="4000" b="1" dirty="0">
                <a:solidFill>
                  <a:schemeClr val="tx2"/>
                </a:solidFill>
                <a:effectLst>
                  <a:outerShdw blurRad="38100" dist="38100" dir="2700000" algn="tl">
                    <a:srgbClr val="000000">
                      <a:alpha val="43137"/>
                    </a:srgbClr>
                  </a:outerShdw>
                </a:effectLst>
                <a:latin typeface="Attari_Quraan_Word" panose="02000000000000000000" pitchFamily="2" charset="-78"/>
                <a:cs typeface="Attari_Quraan_Word" panose="02000000000000000000" pitchFamily="2" charset="-78"/>
                <a:hlinkClick r:id="rId16"/>
              </a:rPr>
              <a:t>١٣</a:t>
            </a:r>
            <a:r>
              <a:rPr lang="ur-PK" sz="4000" b="1" dirty="0">
                <a:solidFill>
                  <a:schemeClr val="tx2"/>
                </a:solidFill>
                <a:effectLst>
                  <a:outerShdw blurRad="38100" dist="38100" dir="2700000" algn="tl">
                    <a:srgbClr val="000000">
                      <a:alpha val="43137"/>
                    </a:srgbClr>
                  </a:outerShdw>
                </a:effectLst>
                <a:latin typeface="Attari_Quraan_Word" panose="02000000000000000000" pitchFamily="2" charset="-78"/>
                <a:cs typeface="Attari_Quraan_Word" panose="02000000000000000000" pitchFamily="2" charset="-78"/>
              </a:rPr>
              <a:t>﴾ فَكَذَّبُوهُ فَعَقَرُوهَا فَدَمْدَمَ عَلَيْهِمْ رَبُّهُم بِذَنبِهِمْ فَسَوَّاهَا ﴿</a:t>
            </a:r>
            <a:r>
              <a:rPr lang="ur-PK" sz="4000" b="1" dirty="0">
                <a:solidFill>
                  <a:schemeClr val="tx2"/>
                </a:solidFill>
                <a:effectLst>
                  <a:outerShdw blurRad="38100" dist="38100" dir="2700000" algn="tl">
                    <a:srgbClr val="000000">
                      <a:alpha val="43137"/>
                    </a:srgbClr>
                  </a:outerShdw>
                </a:effectLst>
                <a:latin typeface="Attari_Quraan_Word" panose="02000000000000000000" pitchFamily="2" charset="-78"/>
                <a:cs typeface="Attari_Quraan_Word" panose="02000000000000000000" pitchFamily="2" charset="-78"/>
                <a:hlinkClick r:id="rId17"/>
              </a:rPr>
              <a:t>١٤</a:t>
            </a:r>
            <a:r>
              <a:rPr lang="ur-PK" sz="4000" b="1" dirty="0">
                <a:solidFill>
                  <a:schemeClr val="tx2"/>
                </a:solidFill>
                <a:effectLst>
                  <a:outerShdw blurRad="38100" dist="38100" dir="2700000" algn="tl">
                    <a:srgbClr val="000000">
                      <a:alpha val="43137"/>
                    </a:srgbClr>
                  </a:outerShdw>
                </a:effectLst>
                <a:latin typeface="Attari_Quraan_Word" panose="02000000000000000000" pitchFamily="2" charset="-78"/>
                <a:cs typeface="Attari_Quraan_Word" panose="02000000000000000000" pitchFamily="2" charset="-78"/>
              </a:rPr>
              <a:t>﴾ وَلَا يَخَافُ عُقْبَاهَا ﴿</a:t>
            </a:r>
            <a:r>
              <a:rPr lang="ur-PK" sz="4000" b="1" dirty="0">
                <a:solidFill>
                  <a:schemeClr val="tx2"/>
                </a:solidFill>
                <a:effectLst>
                  <a:outerShdw blurRad="38100" dist="38100" dir="2700000" algn="tl">
                    <a:srgbClr val="000000">
                      <a:alpha val="43137"/>
                    </a:srgbClr>
                  </a:outerShdw>
                </a:effectLst>
                <a:latin typeface="Attari_Quraan_Word" panose="02000000000000000000" pitchFamily="2" charset="-78"/>
                <a:cs typeface="Attari_Quraan_Word" panose="02000000000000000000" pitchFamily="2" charset="-78"/>
                <a:hlinkClick r:id="rId18"/>
              </a:rPr>
              <a:t>١٥</a:t>
            </a:r>
            <a:r>
              <a:rPr lang="ur-PK" sz="4000" b="1" dirty="0">
                <a:solidFill>
                  <a:schemeClr val="tx2"/>
                </a:solidFill>
                <a:effectLst>
                  <a:outerShdw blurRad="38100" dist="38100" dir="2700000" algn="tl">
                    <a:srgbClr val="000000">
                      <a:alpha val="43137"/>
                    </a:srgbClr>
                  </a:outerShdw>
                </a:effectLst>
                <a:latin typeface="Attari_Quraan_Word" panose="02000000000000000000" pitchFamily="2" charset="-78"/>
                <a:cs typeface="Attari_Quraan_Word" panose="02000000000000000000" pitchFamily="2" charset="-78"/>
              </a:rPr>
              <a:t>﴾</a:t>
            </a:r>
            <a:endParaRPr lang="en-US" sz="4000" b="1" dirty="0">
              <a:solidFill>
                <a:schemeClr val="tx2"/>
              </a:solidFill>
              <a:effectLst>
                <a:outerShdw blurRad="38100" dist="38100" dir="2700000" algn="tl">
                  <a:srgbClr val="000000">
                    <a:alpha val="43137"/>
                  </a:srgbClr>
                </a:outerShdw>
              </a:effectLst>
              <a:latin typeface="Attari_Quraan_Word" panose="02000000000000000000" pitchFamily="2" charset="-78"/>
              <a:cs typeface="Attari_Quraan_Word" panose="02000000000000000000" pitchFamily="2" charset="-78"/>
            </a:endParaRPr>
          </a:p>
        </p:txBody>
      </p:sp>
      <p:pic>
        <p:nvPicPr>
          <p:cNvPr id="5" name="Picture 4"/>
          <p:cNvPicPr>
            <a:picLocks noChangeAspect="1"/>
          </p:cNvPicPr>
          <p:nvPr/>
        </p:nvPicPr>
        <p:blipFill>
          <a:blip r:embed="rId19"/>
          <a:stretch>
            <a:fillRect/>
          </a:stretch>
        </p:blipFill>
        <p:spPr>
          <a:xfrm>
            <a:off x="6934200" y="6460965"/>
            <a:ext cx="2042337" cy="377985"/>
          </a:xfrm>
          <a:prstGeom prst="rect">
            <a:avLst/>
          </a:prstGeom>
        </p:spPr>
      </p:pic>
      <p:pic>
        <p:nvPicPr>
          <p:cNvPr id="6" name="Picture 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2657" y="0"/>
            <a:ext cx="9078686" cy="6858000"/>
          </a:xfrm>
          <a:prstGeom prst="rect">
            <a:avLst/>
          </a:prstGeom>
        </p:spPr>
      </p:pic>
    </p:spTree>
    <p:extLst>
      <p:ext uri="{BB962C8B-B14F-4D97-AF65-F5344CB8AC3E}">
        <p14:creationId xmlns:p14="http://schemas.microsoft.com/office/powerpoint/2010/main" val="26701804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sp>
        <p:nvSpPr>
          <p:cNvPr id="2" name="Rectangle 1"/>
          <p:cNvSpPr/>
          <p:nvPr/>
        </p:nvSpPr>
        <p:spPr>
          <a:xfrm>
            <a:off x="0" y="689034"/>
            <a:ext cx="9144000" cy="6001643"/>
          </a:xfrm>
          <a:prstGeom prst="rect">
            <a:avLst/>
          </a:prstGeom>
        </p:spPr>
        <p:txBody>
          <a:bodyPr wrap="square">
            <a:spAutoFit/>
          </a:bodyPr>
          <a:lstStyle/>
          <a:p>
            <a:pPr algn="ctr" rtl="1"/>
            <a:r>
              <a:rPr lang="ur-PK" sz="3200" b="1" dirty="0">
                <a:solidFill>
                  <a:schemeClr val="tx2"/>
                </a:solidFill>
                <a:effectLst>
                  <a:outerShdw blurRad="38100" dist="38100" dir="2700000" algn="tl">
                    <a:srgbClr val="000000">
                      <a:alpha val="43137"/>
                    </a:srgbClr>
                  </a:outerShdw>
                </a:effectLst>
                <a:latin typeface="Urdu Typesetting" panose="03020402040406030203" pitchFamily="66" charset="-78"/>
                <a:cs typeface="Urdu Typesetting" panose="03020402040406030203" pitchFamily="66" charset="-78"/>
              </a:rPr>
              <a:t>سورج اور اُس کی دھوپ کی قسم (</a:t>
            </a:r>
            <a:r>
              <a:rPr lang="ur-PK" sz="3200" b="1" dirty="0">
                <a:solidFill>
                  <a:schemeClr val="tx2"/>
                </a:solidFill>
                <a:effectLst>
                  <a:outerShdw blurRad="38100" dist="38100" dir="2700000" algn="tl">
                    <a:srgbClr val="000000">
                      <a:alpha val="43137"/>
                    </a:srgbClr>
                  </a:outerShdw>
                </a:effectLst>
                <a:latin typeface="Urdu Typesetting" panose="03020402040406030203" pitchFamily="66" charset="-78"/>
                <a:cs typeface="Urdu Typesetting" panose="03020402040406030203" pitchFamily="66" charset="-78"/>
                <a:hlinkClick r:id="rId4"/>
              </a:rPr>
              <a:t>1</a:t>
            </a:r>
            <a:r>
              <a:rPr lang="ur-PK" sz="3200" b="1" dirty="0">
                <a:solidFill>
                  <a:schemeClr val="tx2"/>
                </a:solidFill>
                <a:effectLst>
                  <a:outerShdw blurRad="38100" dist="38100" dir="2700000" algn="tl">
                    <a:srgbClr val="000000">
                      <a:alpha val="43137"/>
                    </a:srgbClr>
                  </a:outerShdw>
                </a:effectLst>
                <a:latin typeface="Urdu Typesetting" panose="03020402040406030203" pitchFamily="66" charset="-78"/>
                <a:cs typeface="Urdu Typesetting" panose="03020402040406030203" pitchFamily="66" charset="-78"/>
              </a:rPr>
              <a:t>) اور چاند کی قسم جبکہ وہ اُس کے پیچھے آتا ہے (</a:t>
            </a:r>
            <a:r>
              <a:rPr lang="ur-PK" sz="3200" b="1" dirty="0">
                <a:solidFill>
                  <a:schemeClr val="tx2"/>
                </a:solidFill>
                <a:effectLst>
                  <a:outerShdw blurRad="38100" dist="38100" dir="2700000" algn="tl">
                    <a:srgbClr val="000000">
                      <a:alpha val="43137"/>
                    </a:srgbClr>
                  </a:outerShdw>
                </a:effectLst>
                <a:latin typeface="Urdu Typesetting" panose="03020402040406030203" pitchFamily="66" charset="-78"/>
                <a:cs typeface="Urdu Typesetting" panose="03020402040406030203" pitchFamily="66" charset="-78"/>
                <a:hlinkClick r:id="rId5"/>
              </a:rPr>
              <a:t>2</a:t>
            </a:r>
            <a:r>
              <a:rPr lang="ur-PK" sz="3200" b="1" dirty="0">
                <a:solidFill>
                  <a:schemeClr val="tx2"/>
                </a:solidFill>
                <a:effectLst>
                  <a:outerShdw blurRad="38100" dist="38100" dir="2700000" algn="tl">
                    <a:srgbClr val="000000">
                      <a:alpha val="43137"/>
                    </a:srgbClr>
                  </a:outerShdw>
                </a:effectLst>
                <a:latin typeface="Urdu Typesetting" panose="03020402040406030203" pitchFamily="66" charset="-78"/>
                <a:cs typeface="Urdu Typesetting" panose="03020402040406030203" pitchFamily="66" charset="-78"/>
              </a:rPr>
              <a:t>) اور دن کی قسم جبکہ وہ (سورج کو) نمایاں کر دیتا ہے (</a:t>
            </a:r>
            <a:r>
              <a:rPr lang="ur-PK" sz="3200" b="1" dirty="0">
                <a:solidFill>
                  <a:schemeClr val="tx2"/>
                </a:solidFill>
                <a:effectLst>
                  <a:outerShdw blurRad="38100" dist="38100" dir="2700000" algn="tl">
                    <a:srgbClr val="000000">
                      <a:alpha val="43137"/>
                    </a:srgbClr>
                  </a:outerShdw>
                </a:effectLst>
                <a:latin typeface="Urdu Typesetting" panose="03020402040406030203" pitchFamily="66" charset="-78"/>
                <a:cs typeface="Urdu Typesetting" panose="03020402040406030203" pitchFamily="66" charset="-78"/>
                <a:hlinkClick r:id="rId6"/>
              </a:rPr>
              <a:t>3</a:t>
            </a:r>
            <a:r>
              <a:rPr lang="ur-PK" sz="3200" b="1" dirty="0">
                <a:solidFill>
                  <a:schemeClr val="tx2"/>
                </a:solidFill>
                <a:effectLst>
                  <a:outerShdw blurRad="38100" dist="38100" dir="2700000" algn="tl">
                    <a:srgbClr val="000000">
                      <a:alpha val="43137"/>
                    </a:srgbClr>
                  </a:outerShdw>
                </a:effectLst>
                <a:latin typeface="Urdu Typesetting" panose="03020402040406030203" pitchFamily="66" charset="-78"/>
                <a:cs typeface="Urdu Typesetting" panose="03020402040406030203" pitchFamily="66" charset="-78"/>
              </a:rPr>
              <a:t>) اور رات کی قسم جبکہ وہ (سورج کو) ڈھانک لیتی ہے (</a:t>
            </a:r>
            <a:r>
              <a:rPr lang="ur-PK" sz="3200" b="1" dirty="0">
                <a:solidFill>
                  <a:schemeClr val="tx2"/>
                </a:solidFill>
                <a:effectLst>
                  <a:outerShdw blurRad="38100" dist="38100" dir="2700000" algn="tl">
                    <a:srgbClr val="000000">
                      <a:alpha val="43137"/>
                    </a:srgbClr>
                  </a:outerShdw>
                </a:effectLst>
                <a:latin typeface="Urdu Typesetting" panose="03020402040406030203" pitchFamily="66" charset="-78"/>
                <a:cs typeface="Urdu Typesetting" panose="03020402040406030203" pitchFamily="66" charset="-78"/>
                <a:hlinkClick r:id="rId7"/>
              </a:rPr>
              <a:t>4</a:t>
            </a:r>
            <a:r>
              <a:rPr lang="ur-PK" sz="3200" b="1" dirty="0">
                <a:solidFill>
                  <a:schemeClr val="tx2"/>
                </a:solidFill>
                <a:effectLst>
                  <a:outerShdw blurRad="38100" dist="38100" dir="2700000" algn="tl">
                    <a:srgbClr val="000000">
                      <a:alpha val="43137"/>
                    </a:srgbClr>
                  </a:outerShdw>
                </a:effectLst>
                <a:latin typeface="Urdu Typesetting" panose="03020402040406030203" pitchFamily="66" charset="-78"/>
                <a:cs typeface="Urdu Typesetting" panose="03020402040406030203" pitchFamily="66" charset="-78"/>
              </a:rPr>
              <a:t>) اور آسمان کی اور اُس ذات کی قسم جس نے اُسے قائم کیا (</a:t>
            </a:r>
            <a:r>
              <a:rPr lang="ur-PK" sz="3200" b="1" dirty="0">
                <a:solidFill>
                  <a:schemeClr val="tx2"/>
                </a:solidFill>
                <a:effectLst>
                  <a:outerShdw blurRad="38100" dist="38100" dir="2700000" algn="tl">
                    <a:srgbClr val="000000">
                      <a:alpha val="43137"/>
                    </a:srgbClr>
                  </a:outerShdw>
                </a:effectLst>
                <a:latin typeface="Urdu Typesetting" panose="03020402040406030203" pitchFamily="66" charset="-78"/>
                <a:cs typeface="Urdu Typesetting" panose="03020402040406030203" pitchFamily="66" charset="-78"/>
                <a:hlinkClick r:id="rId8"/>
              </a:rPr>
              <a:t>5</a:t>
            </a:r>
            <a:r>
              <a:rPr lang="ur-PK" sz="3200" b="1" dirty="0">
                <a:solidFill>
                  <a:schemeClr val="tx2"/>
                </a:solidFill>
                <a:effectLst>
                  <a:outerShdw blurRad="38100" dist="38100" dir="2700000" algn="tl">
                    <a:srgbClr val="000000">
                      <a:alpha val="43137"/>
                    </a:srgbClr>
                  </a:outerShdw>
                </a:effectLst>
                <a:latin typeface="Urdu Typesetting" panose="03020402040406030203" pitchFamily="66" charset="-78"/>
                <a:cs typeface="Urdu Typesetting" panose="03020402040406030203" pitchFamily="66" charset="-78"/>
              </a:rPr>
              <a:t>) اور زمین کی اور اُس ذات کی قسم جس نے اُسے بچھایا (</a:t>
            </a:r>
            <a:r>
              <a:rPr lang="ur-PK" sz="3200" b="1" dirty="0">
                <a:solidFill>
                  <a:schemeClr val="tx2"/>
                </a:solidFill>
                <a:effectLst>
                  <a:outerShdw blurRad="38100" dist="38100" dir="2700000" algn="tl">
                    <a:srgbClr val="000000">
                      <a:alpha val="43137"/>
                    </a:srgbClr>
                  </a:outerShdw>
                </a:effectLst>
                <a:latin typeface="Urdu Typesetting" panose="03020402040406030203" pitchFamily="66" charset="-78"/>
                <a:cs typeface="Urdu Typesetting" panose="03020402040406030203" pitchFamily="66" charset="-78"/>
                <a:hlinkClick r:id="rId9"/>
              </a:rPr>
              <a:t>6</a:t>
            </a:r>
            <a:r>
              <a:rPr lang="ur-PK" sz="3200" b="1" dirty="0">
                <a:solidFill>
                  <a:schemeClr val="tx2"/>
                </a:solidFill>
                <a:effectLst>
                  <a:outerShdw blurRad="38100" dist="38100" dir="2700000" algn="tl">
                    <a:srgbClr val="000000">
                      <a:alpha val="43137"/>
                    </a:srgbClr>
                  </a:outerShdw>
                </a:effectLst>
                <a:latin typeface="Urdu Typesetting" panose="03020402040406030203" pitchFamily="66" charset="-78"/>
                <a:cs typeface="Urdu Typesetting" panose="03020402040406030203" pitchFamily="66" charset="-78"/>
              </a:rPr>
              <a:t>) اور نفس انسانی کی اور اُس ذات کی قسم جس نے اُسے ہموار کیا (</a:t>
            </a:r>
            <a:r>
              <a:rPr lang="ur-PK" sz="3200" b="1" dirty="0">
                <a:solidFill>
                  <a:schemeClr val="tx2"/>
                </a:solidFill>
                <a:effectLst>
                  <a:outerShdw blurRad="38100" dist="38100" dir="2700000" algn="tl">
                    <a:srgbClr val="000000">
                      <a:alpha val="43137"/>
                    </a:srgbClr>
                  </a:outerShdw>
                </a:effectLst>
                <a:latin typeface="Urdu Typesetting" panose="03020402040406030203" pitchFamily="66" charset="-78"/>
                <a:cs typeface="Urdu Typesetting" panose="03020402040406030203" pitchFamily="66" charset="-78"/>
                <a:hlinkClick r:id="rId10"/>
              </a:rPr>
              <a:t>7</a:t>
            </a:r>
            <a:r>
              <a:rPr lang="ur-PK" sz="3200" b="1" dirty="0">
                <a:solidFill>
                  <a:schemeClr val="tx2"/>
                </a:solidFill>
                <a:effectLst>
                  <a:outerShdw blurRad="38100" dist="38100" dir="2700000" algn="tl">
                    <a:srgbClr val="000000">
                      <a:alpha val="43137"/>
                    </a:srgbClr>
                  </a:outerShdw>
                </a:effectLst>
                <a:latin typeface="Urdu Typesetting" panose="03020402040406030203" pitchFamily="66" charset="-78"/>
                <a:cs typeface="Urdu Typesetting" panose="03020402040406030203" pitchFamily="66" charset="-78"/>
              </a:rPr>
              <a:t>) پھر اُس کی بدی اور اُس کی پرہیز گاری اس پر الہام کر دی (</a:t>
            </a:r>
            <a:r>
              <a:rPr lang="ur-PK" sz="3200" b="1" dirty="0">
                <a:solidFill>
                  <a:schemeClr val="tx2"/>
                </a:solidFill>
                <a:effectLst>
                  <a:outerShdw blurRad="38100" dist="38100" dir="2700000" algn="tl">
                    <a:srgbClr val="000000">
                      <a:alpha val="43137"/>
                    </a:srgbClr>
                  </a:outerShdw>
                </a:effectLst>
                <a:latin typeface="Urdu Typesetting" panose="03020402040406030203" pitchFamily="66" charset="-78"/>
                <a:cs typeface="Urdu Typesetting" panose="03020402040406030203" pitchFamily="66" charset="-78"/>
                <a:hlinkClick r:id="rId11"/>
              </a:rPr>
              <a:t>8</a:t>
            </a:r>
            <a:r>
              <a:rPr lang="ur-PK" sz="3200" b="1" dirty="0">
                <a:solidFill>
                  <a:schemeClr val="tx2"/>
                </a:solidFill>
                <a:effectLst>
                  <a:outerShdw blurRad="38100" dist="38100" dir="2700000" algn="tl">
                    <a:srgbClr val="000000">
                      <a:alpha val="43137"/>
                    </a:srgbClr>
                  </a:outerShdw>
                </a:effectLst>
                <a:latin typeface="Urdu Typesetting" panose="03020402040406030203" pitchFamily="66" charset="-78"/>
                <a:cs typeface="Urdu Typesetting" panose="03020402040406030203" pitchFamily="66" charset="-78"/>
              </a:rPr>
              <a:t>) یقیناً فلاح پا گیا وہ جس نے نفس کا تزکیہ کیا (</a:t>
            </a:r>
            <a:r>
              <a:rPr lang="ur-PK" sz="3200" b="1" dirty="0">
                <a:solidFill>
                  <a:schemeClr val="tx2"/>
                </a:solidFill>
                <a:effectLst>
                  <a:outerShdw blurRad="38100" dist="38100" dir="2700000" algn="tl">
                    <a:srgbClr val="000000">
                      <a:alpha val="43137"/>
                    </a:srgbClr>
                  </a:outerShdw>
                </a:effectLst>
                <a:latin typeface="Urdu Typesetting" panose="03020402040406030203" pitchFamily="66" charset="-78"/>
                <a:cs typeface="Urdu Typesetting" panose="03020402040406030203" pitchFamily="66" charset="-78"/>
                <a:hlinkClick r:id="rId12"/>
              </a:rPr>
              <a:t>9</a:t>
            </a:r>
            <a:r>
              <a:rPr lang="ur-PK" sz="3200" b="1" dirty="0">
                <a:solidFill>
                  <a:schemeClr val="tx2"/>
                </a:solidFill>
                <a:effectLst>
                  <a:outerShdw blurRad="38100" dist="38100" dir="2700000" algn="tl">
                    <a:srgbClr val="000000">
                      <a:alpha val="43137"/>
                    </a:srgbClr>
                  </a:outerShdw>
                </a:effectLst>
                <a:latin typeface="Urdu Typesetting" panose="03020402040406030203" pitchFamily="66" charset="-78"/>
                <a:cs typeface="Urdu Typesetting" panose="03020402040406030203" pitchFamily="66" charset="-78"/>
              </a:rPr>
              <a:t>) اور نامراد ہوا وہ جس نے اُس کو دبا دیا (</a:t>
            </a:r>
            <a:r>
              <a:rPr lang="ur-PK" sz="3200" b="1" dirty="0">
                <a:solidFill>
                  <a:schemeClr val="tx2"/>
                </a:solidFill>
                <a:effectLst>
                  <a:outerShdw blurRad="38100" dist="38100" dir="2700000" algn="tl">
                    <a:srgbClr val="000000">
                      <a:alpha val="43137"/>
                    </a:srgbClr>
                  </a:outerShdw>
                </a:effectLst>
                <a:latin typeface="Urdu Typesetting" panose="03020402040406030203" pitchFamily="66" charset="-78"/>
                <a:cs typeface="Urdu Typesetting" panose="03020402040406030203" pitchFamily="66" charset="-78"/>
                <a:hlinkClick r:id="rId13"/>
              </a:rPr>
              <a:t>10</a:t>
            </a:r>
            <a:r>
              <a:rPr lang="ur-PK" sz="3200" b="1" dirty="0">
                <a:solidFill>
                  <a:schemeClr val="tx2"/>
                </a:solidFill>
                <a:effectLst>
                  <a:outerShdw blurRad="38100" dist="38100" dir="2700000" algn="tl">
                    <a:srgbClr val="000000">
                      <a:alpha val="43137"/>
                    </a:srgbClr>
                  </a:outerShdw>
                </a:effectLst>
                <a:latin typeface="Urdu Typesetting" panose="03020402040406030203" pitchFamily="66" charset="-78"/>
                <a:cs typeface="Urdu Typesetting" panose="03020402040406030203" pitchFamily="66" charset="-78"/>
              </a:rPr>
              <a:t>) ثمود نے اپنی سرکشی کی بنا پر جھٹلایا (</a:t>
            </a:r>
            <a:r>
              <a:rPr lang="ur-PK" sz="3200" b="1" dirty="0">
                <a:solidFill>
                  <a:schemeClr val="tx2"/>
                </a:solidFill>
                <a:effectLst>
                  <a:outerShdw blurRad="38100" dist="38100" dir="2700000" algn="tl">
                    <a:srgbClr val="000000">
                      <a:alpha val="43137"/>
                    </a:srgbClr>
                  </a:outerShdw>
                </a:effectLst>
                <a:latin typeface="Urdu Typesetting" panose="03020402040406030203" pitchFamily="66" charset="-78"/>
                <a:cs typeface="Urdu Typesetting" panose="03020402040406030203" pitchFamily="66" charset="-78"/>
                <a:hlinkClick r:id="rId14"/>
              </a:rPr>
              <a:t>11</a:t>
            </a:r>
            <a:r>
              <a:rPr lang="ur-PK" sz="3200" b="1" dirty="0">
                <a:solidFill>
                  <a:schemeClr val="tx2"/>
                </a:solidFill>
                <a:effectLst>
                  <a:outerShdw blurRad="38100" dist="38100" dir="2700000" algn="tl">
                    <a:srgbClr val="000000">
                      <a:alpha val="43137"/>
                    </a:srgbClr>
                  </a:outerShdw>
                </a:effectLst>
                <a:latin typeface="Urdu Typesetting" panose="03020402040406030203" pitchFamily="66" charset="-78"/>
                <a:cs typeface="Urdu Typesetting" panose="03020402040406030203" pitchFamily="66" charset="-78"/>
              </a:rPr>
              <a:t>) جب اُس قوم کا سب سے زیادہ شقی آدمی بپھر کر اٹھا (</a:t>
            </a:r>
            <a:r>
              <a:rPr lang="ur-PK" sz="3200" b="1" dirty="0">
                <a:solidFill>
                  <a:schemeClr val="tx2"/>
                </a:solidFill>
                <a:effectLst>
                  <a:outerShdw blurRad="38100" dist="38100" dir="2700000" algn="tl">
                    <a:srgbClr val="000000">
                      <a:alpha val="43137"/>
                    </a:srgbClr>
                  </a:outerShdw>
                </a:effectLst>
                <a:latin typeface="Urdu Typesetting" panose="03020402040406030203" pitchFamily="66" charset="-78"/>
                <a:cs typeface="Urdu Typesetting" panose="03020402040406030203" pitchFamily="66" charset="-78"/>
                <a:hlinkClick r:id="rId15"/>
              </a:rPr>
              <a:t>12</a:t>
            </a:r>
            <a:r>
              <a:rPr lang="ur-PK" sz="3200" b="1" dirty="0">
                <a:solidFill>
                  <a:schemeClr val="tx2"/>
                </a:solidFill>
                <a:effectLst>
                  <a:outerShdw blurRad="38100" dist="38100" dir="2700000" algn="tl">
                    <a:srgbClr val="000000">
                      <a:alpha val="43137"/>
                    </a:srgbClr>
                  </a:outerShdw>
                </a:effectLst>
                <a:latin typeface="Urdu Typesetting" panose="03020402040406030203" pitchFamily="66" charset="-78"/>
                <a:cs typeface="Urdu Typesetting" panose="03020402040406030203" pitchFamily="66" charset="-78"/>
              </a:rPr>
              <a:t>) تو اللہ کے رسول نے اُن لوگوں سے کہا کہ خبردار، اللہ کی اونٹنی کو (ہاتھ نہ لگانا) اوراُس کے پانی پینے (میں مانع نہ ہونا) (</a:t>
            </a:r>
            <a:r>
              <a:rPr lang="ur-PK" sz="3200" b="1" dirty="0">
                <a:solidFill>
                  <a:schemeClr val="tx2"/>
                </a:solidFill>
                <a:effectLst>
                  <a:outerShdw blurRad="38100" dist="38100" dir="2700000" algn="tl">
                    <a:srgbClr val="000000">
                      <a:alpha val="43137"/>
                    </a:srgbClr>
                  </a:outerShdw>
                </a:effectLst>
                <a:latin typeface="Urdu Typesetting" panose="03020402040406030203" pitchFamily="66" charset="-78"/>
                <a:cs typeface="Urdu Typesetting" panose="03020402040406030203" pitchFamily="66" charset="-78"/>
                <a:hlinkClick r:id="rId16"/>
              </a:rPr>
              <a:t>13</a:t>
            </a:r>
            <a:r>
              <a:rPr lang="ur-PK" sz="3200" b="1" dirty="0">
                <a:solidFill>
                  <a:schemeClr val="tx2"/>
                </a:solidFill>
                <a:effectLst>
                  <a:outerShdw blurRad="38100" dist="38100" dir="2700000" algn="tl">
                    <a:srgbClr val="000000">
                      <a:alpha val="43137"/>
                    </a:srgbClr>
                  </a:outerShdw>
                </a:effectLst>
                <a:latin typeface="Urdu Typesetting" panose="03020402040406030203" pitchFamily="66" charset="-78"/>
                <a:cs typeface="Urdu Typesetting" panose="03020402040406030203" pitchFamily="66" charset="-78"/>
              </a:rPr>
              <a:t>) مگر انہوں نے اُس کی بات کو جھوٹا قرار دیا اور اونٹنی کو مار ڈالا آخرکار اُن کے گناہ کی پاداش میں ان کے رب نے ان پر ایسی آفت توڑی کہ ایک ساتھ سب کو پیوند خاک کر دیا (</a:t>
            </a:r>
            <a:r>
              <a:rPr lang="ur-PK" sz="3200" b="1" dirty="0">
                <a:solidFill>
                  <a:schemeClr val="tx2"/>
                </a:solidFill>
                <a:effectLst>
                  <a:outerShdw blurRad="38100" dist="38100" dir="2700000" algn="tl">
                    <a:srgbClr val="000000">
                      <a:alpha val="43137"/>
                    </a:srgbClr>
                  </a:outerShdw>
                </a:effectLst>
                <a:latin typeface="Urdu Typesetting" panose="03020402040406030203" pitchFamily="66" charset="-78"/>
                <a:cs typeface="Urdu Typesetting" panose="03020402040406030203" pitchFamily="66" charset="-78"/>
                <a:hlinkClick r:id="rId17"/>
              </a:rPr>
              <a:t>14</a:t>
            </a:r>
            <a:r>
              <a:rPr lang="ur-PK" sz="3200" b="1" dirty="0">
                <a:solidFill>
                  <a:schemeClr val="tx2"/>
                </a:solidFill>
                <a:effectLst>
                  <a:outerShdw blurRad="38100" dist="38100" dir="2700000" algn="tl">
                    <a:srgbClr val="000000">
                      <a:alpha val="43137"/>
                    </a:srgbClr>
                  </a:outerShdw>
                </a:effectLst>
                <a:latin typeface="Urdu Typesetting" panose="03020402040406030203" pitchFamily="66" charset="-78"/>
                <a:cs typeface="Urdu Typesetting" panose="03020402040406030203" pitchFamily="66" charset="-78"/>
              </a:rPr>
              <a:t>) اور اسے (اپنے ا س فعل کے) کسی برے نتیجے کا کوئی خوف نہیں ہے (</a:t>
            </a:r>
            <a:r>
              <a:rPr lang="ur-PK" sz="3200" b="1" dirty="0">
                <a:solidFill>
                  <a:schemeClr val="tx2"/>
                </a:solidFill>
                <a:effectLst>
                  <a:outerShdw blurRad="38100" dist="38100" dir="2700000" algn="tl">
                    <a:srgbClr val="000000">
                      <a:alpha val="43137"/>
                    </a:srgbClr>
                  </a:outerShdw>
                </a:effectLst>
                <a:latin typeface="Urdu Typesetting" panose="03020402040406030203" pitchFamily="66" charset="-78"/>
                <a:cs typeface="Urdu Typesetting" panose="03020402040406030203" pitchFamily="66" charset="-78"/>
                <a:hlinkClick r:id="rId18"/>
              </a:rPr>
              <a:t>15</a:t>
            </a:r>
            <a:r>
              <a:rPr lang="ur-PK" sz="3200" b="1" dirty="0">
                <a:solidFill>
                  <a:schemeClr val="tx2"/>
                </a:solidFill>
                <a:effectLst>
                  <a:outerShdw blurRad="38100" dist="38100" dir="2700000" algn="tl">
                    <a:srgbClr val="000000">
                      <a:alpha val="43137"/>
                    </a:srgbClr>
                  </a:outerShdw>
                </a:effectLst>
                <a:latin typeface="Urdu Typesetting" panose="03020402040406030203" pitchFamily="66" charset="-78"/>
                <a:cs typeface="Urdu Typesetting" panose="03020402040406030203" pitchFamily="66" charset="-78"/>
              </a:rPr>
              <a:t>)</a:t>
            </a:r>
            <a:endParaRPr lang="en-US" sz="3200" b="1" dirty="0">
              <a:solidFill>
                <a:schemeClr val="tx2"/>
              </a:solidFill>
              <a:effectLst>
                <a:outerShdw blurRad="38100" dist="38100" dir="2700000" algn="tl">
                  <a:srgbClr val="000000">
                    <a:alpha val="43137"/>
                  </a:srgbClr>
                </a:outerShdw>
              </a:effectLst>
              <a:latin typeface="Urdu Typesetting" panose="03020402040406030203" pitchFamily="66" charset="-78"/>
              <a:cs typeface="Urdu Typesetting" panose="03020402040406030203" pitchFamily="66" charset="-78"/>
            </a:endParaRPr>
          </a:p>
        </p:txBody>
      </p:sp>
      <p:sp>
        <p:nvSpPr>
          <p:cNvPr id="5" name="Footer Placeholder 4"/>
          <p:cNvSpPr>
            <a:spLocks noGrp="1"/>
          </p:cNvSpPr>
          <p:nvPr>
            <p:ph type="ftr" sz="quarter" idx="11"/>
          </p:nvPr>
        </p:nvSpPr>
        <p:spPr>
          <a:xfrm>
            <a:off x="6248400" y="6508115"/>
            <a:ext cx="2895600" cy="365125"/>
          </a:xfrm>
        </p:spPr>
        <p:txBody>
          <a:bodyPr/>
          <a:lstStyle/>
          <a:p>
            <a:r>
              <a:rPr lang="en-US" sz="1800" dirty="0" smtClean="0">
                <a:solidFill>
                  <a:schemeClr val="tx1"/>
                </a:solidFill>
              </a:rPr>
              <a:t>JI Youth (Women Wing)</a:t>
            </a:r>
            <a:endParaRPr lang="en-US" sz="1800" dirty="0">
              <a:solidFill>
                <a:schemeClr val="tx1"/>
              </a:solidFill>
            </a:endParaRPr>
          </a:p>
        </p:txBody>
      </p:sp>
      <p:pic>
        <p:nvPicPr>
          <p:cNvPr id="6" name="Picture 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2657" y="0"/>
            <a:ext cx="9078686" cy="6858000"/>
          </a:xfrm>
          <a:prstGeom prst="rect">
            <a:avLst/>
          </a:prstGeom>
        </p:spPr>
      </p:pic>
    </p:spTree>
    <p:extLst>
      <p:ext uri="{BB962C8B-B14F-4D97-AF65-F5344CB8AC3E}">
        <p14:creationId xmlns:p14="http://schemas.microsoft.com/office/powerpoint/2010/main" val="2229678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44" y="39616"/>
            <a:ext cx="4730546" cy="6818385"/>
          </a:xfrm>
          <a:prstGeom prst="rect">
            <a:avLst/>
          </a:prstGeom>
        </p:spPr>
      </p:pic>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81930" y="1"/>
            <a:ext cx="4527220" cy="6858000"/>
          </a:xfrm>
        </p:spPr>
      </p:pic>
      <p:sp>
        <p:nvSpPr>
          <p:cNvPr id="4" name="Rectangle 3"/>
          <p:cNvSpPr/>
          <p:nvPr/>
        </p:nvSpPr>
        <p:spPr>
          <a:xfrm>
            <a:off x="4440159" y="2837579"/>
            <a:ext cx="184731" cy="1107996"/>
          </a:xfrm>
          <a:prstGeom prst="rect">
            <a:avLst/>
          </a:prstGeom>
        </p:spPr>
        <p:txBody>
          <a:bodyPr wrap="none">
            <a:spAutoFit/>
          </a:bodyPr>
          <a:lstStyle/>
          <a:p>
            <a:endParaRPr lang="en-US" sz="6600" b="1" dirty="0">
              <a:effectLst>
                <a:outerShdw blurRad="38100" dist="38100" dir="2700000" algn="tl">
                  <a:srgbClr val="000000">
                    <a:alpha val="43137"/>
                  </a:srgbClr>
                </a:outerShdw>
              </a:effectLst>
            </a:endParaRPr>
          </a:p>
        </p:txBody>
      </p:sp>
      <p:sp>
        <p:nvSpPr>
          <p:cNvPr id="6" name="Rectangle 5"/>
          <p:cNvSpPr/>
          <p:nvPr/>
        </p:nvSpPr>
        <p:spPr>
          <a:xfrm>
            <a:off x="4839347" y="4419600"/>
            <a:ext cx="4127694" cy="461665"/>
          </a:xfrm>
          <a:prstGeom prst="rect">
            <a:avLst/>
          </a:prstGeom>
        </p:spPr>
        <p:txBody>
          <a:bodyPr wrap="square">
            <a:spAutoFit/>
          </a:bodyPr>
          <a:lstStyle/>
          <a:p>
            <a:pPr algn="ctr" rtl="1"/>
            <a:endParaRPr lang="en-US" sz="2400" b="1" dirty="0">
              <a:solidFill>
                <a:srgbClr val="FFFF00"/>
              </a:solidFill>
              <a:effectLst>
                <a:outerShdw blurRad="38100" dist="38100" dir="2700000" algn="tl">
                  <a:srgbClr val="000000">
                    <a:alpha val="43137"/>
                  </a:srgbClr>
                </a:outerShdw>
              </a:effectLst>
            </a:endParaRPr>
          </a:p>
        </p:txBody>
      </p:sp>
      <p:pic>
        <p:nvPicPr>
          <p:cNvPr id="9" name="Picture 8"/>
          <p:cNvPicPr>
            <a:picLocks noChangeAspect="1"/>
          </p:cNvPicPr>
          <p:nvPr/>
        </p:nvPicPr>
        <p:blipFill>
          <a:blip r:embed="rId5"/>
          <a:stretch>
            <a:fillRect/>
          </a:stretch>
        </p:blipFill>
        <p:spPr>
          <a:xfrm>
            <a:off x="6836812" y="6337881"/>
            <a:ext cx="2042337" cy="377985"/>
          </a:xfrm>
          <a:prstGeom prst="rect">
            <a:avLst/>
          </a:prstGeom>
        </p:spPr>
      </p:pic>
      <p:pic>
        <p:nvPicPr>
          <p:cNvPr id="10" name="Picture 9"/>
          <p:cNvPicPr>
            <a:picLocks noChangeAspect="1"/>
          </p:cNvPicPr>
          <p:nvPr/>
        </p:nvPicPr>
        <p:blipFill>
          <a:blip r:embed="rId6"/>
          <a:stretch>
            <a:fillRect/>
          </a:stretch>
        </p:blipFill>
        <p:spPr>
          <a:xfrm>
            <a:off x="4706202" y="304800"/>
            <a:ext cx="4369215" cy="1494470"/>
          </a:xfrm>
          <a:prstGeom prst="rect">
            <a:avLst/>
          </a:prstGeom>
        </p:spPr>
      </p:pic>
      <p:pic>
        <p:nvPicPr>
          <p:cNvPr id="16" name="Picture 15"/>
          <p:cNvPicPr>
            <a:picLocks noChangeAspect="1"/>
          </p:cNvPicPr>
          <p:nvPr/>
        </p:nvPicPr>
        <p:blipFill>
          <a:blip r:embed="rId7"/>
          <a:stretch>
            <a:fillRect/>
          </a:stretch>
        </p:blipFill>
        <p:spPr>
          <a:xfrm>
            <a:off x="4839347" y="4667558"/>
            <a:ext cx="4194412" cy="1231499"/>
          </a:xfrm>
          <a:prstGeom prst="rect">
            <a:avLst/>
          </a:prstGeom>
        </p:spPr>
      </p:pic>
      <p:pic>
        <p:nvPicPr>
          <p:cNvPr id="17" name="Picture 16"/>
          <p:cNvPicPr>
            <a:picLocks noChangeAspect="1"/>
          </p:cNvPicPr>
          <p:nvPr/>
        </p:nvPicPr>
        <p:blipFill>
          <a:blip r:embed="rId8"/>
          <a:stretch>
            <a:fillRect/>
          </a:stretch>
        </p:blipFill>
        <p:spPr>
          <a:xfrm>
            <a:off x="5356732" y="5283308"/>
            <a:ext cx="3304318" cy="1231499"/>
          </a:xfrm>
          <a:prstGeom prst="rect">
            <a:avLst/>
          </a:prstGeom>
        </p:spPr>
      </p:pic>
      <p:pic>
        <p:nvPicPr>
          <p:cNvPr id="18" name="Picture 17"/>
          <p:cNvPicPr>
            <a:picLocks noChangeAspect="1"/>
          </p:cNvPicPr>
          <p:nvPr/>
        </p:nvPicPr>
        <p:blipFill>
          <a:blip r:embed="rId9"/>
          <a:stretch>
            <a:fillRect/>
          </a:stretch>
        </p:blipFill>
        <p:spPr>
          <a:xfrm>
            <a:off x="196412" y="198415"/>
            <a:ext cx="4365114" cy="1835055"/>
          </a:xfrm>
          <a:prstGeom prst="rect">
            <a:avLst/>
          </a:prstGeom>
        </p:spPr>
      </p:pic>
      <p:pic>
        <p:nvPicPr>
          <p:cNvPr id="19" name="Picture 18"/>
          <p:cNvPicPr>
            <a:picLocks noChangeAspect="1"/>
          </p:cNvPicPr>
          <p:nvPr/>
        </p:nvPicPr>
        <p:blipFill>
          <a:blip r:embed="rId10"/>
          <a:stretch>
            <a:fillRect/>
          </a:stretch>
        </p:blipFill>
        <p:spPr>
          <a:xfrm>
            <a:off x="-23063" y="4777295"/>
            <a:ext cx="4584589" cy="1012024"/>
          </a:xfrm>
          <a:prstGeom prst="rect">
            <a:avLst/>
          </a:prstGeom>
        </p:spPr>
      </p:pic>
      <p:pic>
        <p:nvPicPr>
          <p:cNvPr id="20" name="Picture 19"/>
          <p:cNvPicPr>
            <a:picLocks noChangeAspect="1"/>
          </p:cNvPicPr>
          <p:nvPr/>
        </p:nvPicPr>
        <p:blipFill>
          <a:blip r:embed="rId11"/>
          <a:stretch>
            <a:fillRect/>
          </a:stretch>
        </p:blipFill>
        <p:spPr>
          <a:xfrm>
            <a:off x="595920" y="5755379"/>
            <a:ext cx="3499407" cy="1012024"/>
          </a:xfrm>
          <a:prstGeom prst="rect">
            <a:avLst/>
          </a:prstGeom>
        </p:spPr>
      </p:pic>
    </p:spTree>
    <p:extLst>
      <p:ext uri="{BB962C8B-B14F-4D97-AF65-F5344CB8AC3E}">
        <p14:creationId xmlns:p14="http://schemas.microsoft.com/office/powerpoint/2010/main" val="258037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randombar(horizont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par>
                                <p:cTn id="32" presetID="53" presetClass="entr" presetSubtype="16"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6" name="Footer Placeholder 5"/>
          <p:cNvSpPr>
            <a:spLocks noGrp="1"/>
          </p:cNvSpPr>
          <p:nvPr>
            <p:ph type="ftr" sz="quarter" idx="11"/>
          </p:nvPr>
        </p:nvSpPr>
        <p:spPr/>
        <p:txBody>
          <a:bodyPr/>
          <a:lstStyle/>
          <a:p>
            <a:r>
              <a:rPr lang="en-US" sz="1600" dirty="0" smtClean="0">
                <a:solidFill>
                  <a:schemeClr val="bg1"/>
                </a:solidFill>
              </a:rPr>
              <a:t>JI Youth (Women Wing)</a:t>
            </a:r>
            <a:endParaRPr lang="en-US" sz="1600"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a:stretch>
            <a:fillRect/>
          </a:stretch>
        </p:blipFill>
        <p:spPr>
          <a:xfrm>
            <a:off x="5377347" y="3195217"/>
            <a:ext cx="3456732" cy="1127858"/>
          </a:xfrm>
          <a:prstGeom prst="rect">
            <a:avLst/>
          </a:prstGeom>
        </p:spPr>
      </p:pic>
      <p:pic>
        <p:nvPicPr>
          <p:cNvPr id="10" name="Picture 9"/>
          <p:cNvPicPr>
            <a:picLocks noChangeAspect="1"/>
          </p:cNvPicPr>
          <p:nvPr/>
        </p:nvPicPr>
        <p:blipFill>
          <a:blip r:embed="rId5"/>
          <a:stretch>
            <a:fillRect/>
          </a:stretch>
        </p:blipFill>
        <p:spPr>
          <a:xfrm>
            <a:off x="4744270" y="3936455"/>
            <a:ext cx="4237087" cy="1127858"/>
          </a:xfrm>
          <a:prstGeom prst="rect">
            <a:avLst/>
          </a:prstGeom>
        </p:spPr>
      </p:pic>
      <p:pic>
        <p:nvPicPr>
          <p:cNvPr id="11" name="Picture 10"/>
          <p:cNvPicPr>
            <a:picLocks noChangeAspect="1"/>
          </p:cNvPicPr>
          <p:nvPr/>
        </p:nvPicPr>
        <p:blipFill>
          <a:blip r:embed="rId6"/>
          <a:stretch>
            <a:fillRect/>
          </a:stretch>
        </p:blipFill>
        <p:spPr>
          <a:xfrm>
            <a:off x="5397168" y="4739650"/>
            <a:ext cx="3249450" cy="1127858"/>
          </a:xfrm>
          <a:prstGeom prst="rect">
            <a:avLst/>
          </a:prstGeom>
        </p:spPr>
      </p:pic>
      <p:pic>
        <p:nvPicPr>
          <p:cNvPr id="12" name="Picture 11"/>
          <p:cNvPicPr>
            <a:picLocks noChangeAspect="1"/>
          </p:cNvPicPr>
          <p:nvPr/>
        </p:nvPicPr>
        <p:blipFill>
          <a:blip r:embed="rId7"/>
          <a:stretch>
            <a:fillRect/>
          </a:stretch>
        </p:blipFill>
        <p:spPr>
          <a:xfrm>
            <a:off x="4420517" y="366427"/>
            <a:ext cx="4743099" cy="1664352"/>
          </a:xfrm>
          <a:prstGeom prst="rect">
            <a:avLst/>
          </a:prstGeom>
        </p:spPr>
      </p:pic>
      <p:pic>
        <p:nvPicPr>
          <p:cNvPr id="13" name="Picture 12"/>
          <p:cNvPicPr>
            <a:picLocks noChangeAspect="1"/>
          </p:cNvPicPr>
          <p:nvPr/>
        </p:nvPicPr>
        <p:blipFill>
          <a:blip r:embed="rId8"/>
          <a:stretch>
            <a:fillRect/>
          </a:stretch>
        </p:blipFill>
        <p:spPr>
          <a:xfrm>
            <a:off x="-437779" y="175040"/>
            <a:ext cx="5182049" cy="1835055"/>
          </a:xfrm>
          <a:prstGeom prst="rect">
            <a:avLst/>
          </a:prstGeom>
        </p:spPr>
      </p:pic>
      <p:pic>
        <p:nvPicPr>
          <p:cNvPr id="14" name="Picture 13"/>
          <p:cNvPicPr>
            <a:picLocks noChangeAspect="1"/>
          </p:cNvPicPr>
          <p:nvPr/>
        </p:nvPicPr>
        <p:blipFill>
          <a:blip r:embed="rId9"/>
          <a:stretch>
            <a:fillRect/>
          </a:stretch>
        </p:blipFill>
        <p:spPr>
          <a:xfrm>
            <a:off x="-150149" y="3616595"/>
            <a:ext cx="3634048" cy="1009356"/>
          </a:xfrm>
          <a:prstGeom prst="rect">
            <a:avLst/>
          </a:prstGeom>
        </p:spPr>
      </p:pic>
      <p:pic>
        <p:nvPicPr>
          <p:cNvPr id="15" name="Picture 14"/>
          <p:cNvPicPr>
            <a:picLocks noChangeAspect="1"/>
          </p:cNvPicPr>
          <p:nvPr/>
        </p:nvPicPr>
        <p:blipFill>
          <a:blip r:embed="rId10"/>
          <a:stretch>
            <a:fillRect/>
          </a:stretch>
        </p:blipFill>
        <p:spPr>
          <a:xfrm>
            <a:off x="0" y="4236366"/>
            <a:ext cx="3304318" cy="1127858"/>
          </a:xfrm>
          <a:prstGeom prst="rect">
            <a:avLst/>
          </a:prstGeom>
        </p:spPr>
      </p:pic>
      <p:pic>
        <p:nvPicPr>
          <p:cNvPr id="16" name="Picture 15"/>
          <p:cNvPicPr>
            <a:picLocks noChangeAspect="1"/>
          </p:cNvPicPr>
          <p:nvPr/>
        </p:nvPicPr>
        <p:blipFill>
          <a:blip r:embed="rId11"/>
          <a:stretch>
            <a:fillRect/>
          </a:stretch>
        </p:blipFill>
        <p:spPr>
          <a:xfrm>
            <a:off x="0" y="4800295"/>
            <a:ext cx="3572566" cy="1127858"/>
          </a:xfrm>
          <a:prstGeom prst="rect">
            <a:avLst/>
          </a:prstGeom>
        </p:spPr>
      </p:pic>
    </p:spTree>
    <p:extLst>
      <p:ext uri="{BB962C8B-B14F-4D97-AF65-F5344CB8AC3E}">
        <p14:creationId xmlns:p14="http://schemas.microsoft.com/office/powerpoint/2010/main" val="129224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par>
                                <p:cTn id="37" presetID="53" presetClass="entr" presetSubtype="16"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par>
                                <p:cTn id="42" presetID="53" presetClass="entr" presetSubtype="16"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 y="0"/>
            <a:ext cx="9088967" cy="723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1097" y="3755439"/>
            <a:ext cx="8915401" cy="905954"/>
          </a:xfrm>
          <a:prstGeom prst="rect">
            <a:avLst/>
          </a:prstGeom>
          <a:solidFill>
            <a:srgbClr val="A5B4CC">
              <a:alpha val="33000"/>
            </a:srgbClr>
          </a:solidFill>
        </p:spPr>
        <p:txBody>
          <a:bodyPr wrap="square">
            <a:spAutoFit/>
          </a:bodyPr>
          <a:lstStyle/>
          <a:p>
            <a:pPr algn="ctr" rtl="1">
              <a:lnSpc>
                <a:spcPct val="150000"/>
              </a:lnSpc>
            </a:pPr>
            <a:endParaRPr lang="en-US" sz="40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
        <p:nvSpPr>
          <p:cNvPr id="6" name="Footer Placeholder 5"/>
          <p:cNvSpPr>
            <a:spLocks noGrp="1"/>
          </p:cNvSpPr>
          <p:nvPr>
            <p:ph type="ftr" sz="quarter" idx="11"/>
          </p:nvPr>
        </p:nvSpPr>
        <p:spPr/>
        <p:txBody>
          <a:bodyPr/>
          <a:lstStyle/>
          <a:p>
            <a:endParaRPr lang="en-US" sz="1800" dirty="0">
              <a:solidFill>
                <a:schemeClr val="tx1"/>
              </a:solidFill>
            </a:endParaRPr>
          </a:p>
        </p:txBody>
      </p:sp>
      <p:pic>
        <p:nvPicPr>
          <p:cNvPr id="2" name="Picture 1"/>
          <p:cNvPicPr>
            <a:picLocks noChangeAspect="1"/>
          </p:cNvPicPr>
          <p:nvPr/>
        </p:nvPicPr>
        <p:blipFill>
          <a:blip r:embed="rId4"/>
          <a:stretch>
            <a:fillRect/>
          </a:stretch>
        </p:blipFill>
        <p:spPr>
          <a:xfrm>
            <a:off x="1066800" y="-71216"/>
            <a:ext cx="6730567" cy="3127519"/>
          </a:xfrm>
          <a:prstGeom prst="rect">
            <a:avLst/>
          </a:prstGeom>
        </p:spPr>
      </p:pic>
      <p:pic>
        <p:nvPicPr>
          <p:cNvPr id="3" name="Picture 2"/>
          <p:cNvPicPr>
            <a:picLocks noChangeAspect="1"/>
          </p:cNvPicPr>
          <p:nvPr/>
        </p:nvPicPr>
        <p:blipFill>
          <a:blip r:embed="rId5"/>
          <a:stretch>
            <a:fillRect/>
          </a:stretch>
        </p:blipFill>
        <p:spPr>
          <a:xfrm>
            <a:off x="6419151" y="6364181"/>
            <a:ext cx="2475191" cy="493819"/>
          </a:xfrm>
          <a:prstGeom prst="rect">
            <a:avLst/>
          </a:prstGeom>
        </p:spPr>
      </p:pic>
      <p:pic>
        <p:nvPicPr>
          <p:cNvPr id="7" name="Picture 6"/>
          <p:cNvPicPr>
            <a:picLocks noChangeAspect="1"/>
          </p:cNvPicPr>
          <p:nvPr/>
        </p:nvPicPr>
        <p:blipFill>
          <a:blip r:embed="rId6"/>
          <a:stretch>
            <a:fillRect/>
          </a:stretch>
        </p:blipFill>
        <p:spPr>
          <a:xfrm>
            <a:off x="190918" y="2388826"/>
            <a:ext cx="8815580" cy="1127858"/>
          </a:xfrm>
          <a:prstGeom prst="rect">
            <a:avLst/>
          </a:prstGeom>
        </p:spPr>
      </p:pic>
      <p:pic>
        <p:nvPicPr>
          <p:cNvPr id="8" name="Picture 7"/>
          <p:cNvPicPr>
            <a:picLocks noChangeAspect="1"/>
          </p:cNvPicPr>
          <p:nvPr/>
        </p:nvPicPr>
        <p:blipFill>
          <a:blip r:embed="rId7"/>
          <a:stretch>
            <a:fillRect/>
          </a:stretch>
        </p:blipFill>
        <p:spPr>
          <a:xfrm>
            <a:off x="3124200" y="3168131"/>
            <a:ext cx="2780017" cy="1127858"/>
          </a:xfrm>
          <a:prstGeom prst="rect">
            <a:avLst/>
          </a:prstGeom>
        </p:spPr>
      </p:pic>
      <p:pic>
        <p:nvPicPr>
          <p:cNvPr id="9" name="Picture 8"/>
          <p:cNvPicPr>
            <a:picLocks noChangeAspect="1"/>
          </p:cNvPicPr>
          <p:nvPr/>
        </p:nvPicPr>
        <p:blipFill>
          <a:blip r:embed="rId8"/>
          <a:stretch>
            <a:fillRect/>
          </a:stretch>
        </p:blipFill>
        <p:spPr>
          <a:xfrm>
            <a:off x="-63973" y="4947277"/>
            <a:ext cx="9181372" cy="1012024"/>
          </a:xfrm>
          <a:prstGeom prst="rect">
            <a:avLst/>
          </a:prstGeom>
        </p:spPr>
      </p:pic>
    </p:spTree>
    <p:extLst>
      <p:ext uri="{BB962C8B-B14F-4D97-AF65-F5344CB8AC3E}">
        <p14:creationId xmlns:p14="http://schemas.microsoft.com/office/powerpoint/2010/main" val="381574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b="6153"/>
          <a:stretch/>
        </p:blipFill>
        <p:spPr>
          <a:xfrm>
            <a:off x="3132056" y="1375012"/>
            <a:ext cx="3124200" cy="26622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perspectiveRelaxedModerately"/>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a:xfrm>
            <a:off x="533400" y="2743200"/>
            <a:ext cx="7543800" cy="1188720"/>
          </a:xfrm>
        </p:spPr>
        <p:txBody>
          <a:bodyPr/>
          <a:lstStyle/>
          <a:p>
            <a:r>
              <a:rPr lang="en-US" dirty="0" smtClean="0"/>
              <a:t> </a:t>
            </a:r>
            <a:endParaRPr lang="en-US" dirty="0"/>
          </a:p>
        </p:txBody>
      </p:sp>
      <p:sp>
        <p:nvSpPr>
          <p:cNvPr id="5" name="Footer Placeholder 4"/>
          <p:cNvSpPr>
            <a:spLocks noGrp="1"/>
          </p:cNvSpPr>
          <p:nvPr>
            <p:ph type="ftr" sz="quarter" idx="11"/>
          </p:nvPr>
        </p:nvSpPr>
        <p:spPr/>
        <p:txBody>
          <a:bodyPr/>
          <a:lstStyle/>
          <a:p>
            <a:r>
              <a:rPr lang="en-US" dirty="0" smtClean="0">
                <a:solidFill>
                  <a:schemeClr val="tx1"/>
                </a:solidFill>
              </a:rPr>
              <a:t>JI Youth (Women Wing)</a:t>
            </a:r>
            <a:endParaRPr lang="en-US" dirty="0">
              <a:solidFill>
                <a:schemeClr val="tx1"/>
              </a:solidFill>
            </a:endParaRPr>
          </a:p>
        </p:txBody>
      </p:sp>
      <p:pic>
        <p:nvPicPr>
          <p:cNvPr id="8" name="Picture 7"/>
          <p:cNvPicPr>
            <a:picLocks noChangeAspect="1"/>
          </p:cNvPicPr>
          <p:nvPr/>
        </p:nvPicPr>
        <p:blipFill>
          <a:blip r:embed="rId5"/>
          <a:stretch>
            <a:fillRect/>
          </a:stretch>
        </p:blipFill>
        <p:spPr>
          <a:xfrm>
            <a:off x="-199423" y="381000"/>
            <a:ext cx="9343423" cy="2630000"/>
          </a:xfrm>
          <a:prstGeom prst="rect">
            <a:avLst/>
          </a:prstGeom>
        </p:spPr>
      </p:pic>
      <p:pic>
        <p:nvPicPr>
          <p:cNvPr id="10" name="Picture 9"/>
          <p:cNvPicPr>
            <a:picLocks noChangeAspect="1"/>
          </p:cNvPicPr>
          <p:nvPr/>
        </p:nvPicPr>
        <p:blipFill>
          <a:blip r:embed="rId6"/>
          <a:stretch>
            <a:fillRect/>
          </a:stretch>
        </p:blipFill>
        <p:spPr>
          <a:xfrm>
            <a:off x="-58088" y="3875125"/>
            <a:ext cx="9504488" cy="1280271"/>
          </a:xfrm>
          <a:prstGeom prst="rect">
            <a:avLst/>
          </a:prstGeom>
        </p:spPr>
      </p:pic>
      <p:pic>
        <p:nvPicPr>
          <p:cNvPr id="11" name="Picture 10"/>
          <p:cNvPicPr>
            <a:picLocks noChangeAspect="1"/>
          </p:cNvPicPr>
          <p:nvPr/>
        </p:nvPicPr>
        <p:blipFill>
          <a:blip r:embed="rId7"/>
          <a:stretch>
            <a:fillRect/>
          </a:stretch>
        </p:blipFill>
        <p:spPr>
          <a:xfrm>
            <a:off x="408071" y="4621025"/>
            <a:ext cx="8327858" cy="1280271"/>
          </a:xfrm>
          <a:prstGeom prst="rect">
            <a:avLst/>
          </a:prstGeom>
        </p:spPr>
      </p:pic>
      <p:pic>
        <p:nvPicPr>
          <p:cNvPr id="12" name="Picture 11"/>
          <p:cNvPicPr>
            <a:picLocks noChangeAspect="1"/>
          </p:cNvPicPr>
          <p:nvPr/>
        </p:nvPicPr>
        <p:blipFill>
          <a:blip r:embed="rId8"/>
          <a:stretch>
            <a:fillRect/>
          </a:stretch>
        </p:blipFill>
        <p:spPr>
          <a:xfrm>
            <a:off x="316623" y="5366925"/>
            <a:ext cx="8510754" cy="1280271"/>
          </a:xfrm>
          <a:prstGeom prst="rect">
            <a:avLst/>
          </a:prstGeom>
        </p:spPr>
      </p:pic>
    </p:spTree>
    <p:extLst>
      <p:ext uri="{BB962C8B-B14F-4D97-AF65-F5344CB8AC3E}">
        <p14:creationId xmlns:p14="http://schemas.microsoft.com/office/powerpoint/2010/main" val="285655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par>
                                <p:cTn id="19" presetID="14" presetClass="entr" presetSubtype="1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47999" y="6492875"/>
            <a:ext cx="2895600" cy="365125"/>
          </a:xfrm>
        </p:spPr>
        <p:txBody>
          <a:bodyPr/>
          <a:lstStyle/>
          <a:p>
            <a:r>
              <a:rPr lang="en-US" sz="1600" dirty="0" smtClean="0">
                <a:solidFill>
                  <a:schemeClr val="tx1"/>
                </a:solidFill>
              </a:rPr>
              <a:t>JI Youth (Women Wing)</a:t>
            </a:r>
            <a:endParaRPr lang="en-US" sz="1600" dirty="0">
              <a:solidFill>
                <a:schemeClr val="tx1"/>
              </a:solidFill>
            </a:endParaRPr>
          </a:p>
        </p:txBody>
      </p:sp>
      <p:pic>
        <p:nvPicPr>
          <p:cNvPr id="7" name="Picture 6"/>
          <p:cNvPicPr>
            <a:picLocks noChangeAspect="1"/>
          </p:cNvPicPr>
          <p:nvPr/>
        </p:nvPicPr>
        <p:blipFill>
          <a:blip r:embed="rId4"/>
          <a:stretch>
            <a:fillRect/>
          </a:stretch>
        </p:blipFill>
        <p:spPr>
          <a:xfrm>
            <a:off x="0" y="2618856"/>
            <a:ext cx="8991600" cy="1247148"/>
          </a:xfrm>
          <a:prstGeom prst="rect">
            <a:avLst/>
          </a:prstGeom>
        </p:spPr>
      </p:pic>
      <p:pic>
        <p:nvPicPr>
          <p:cNvPr id="8" name="Picture 7"/>
          <p:cNvPicPr>
            <a:picLocks noChangeAspect="1"/>
          </p:cNvPicPr>
          <p:nvPr/>
        </p:nvPicPr>
        <p:blipFill>
          <a:blip r:embed="rId5"/>
          <a:stretch>
            <a:fillRect/>
          </a:stretch>
        </p:blipFill>
        <p:spPr>
          <a:xfrm>
            <a:off x="533400" y="3505200"/>
            <a:ext cx="8205927" cy="1280271"/>
          </a:xfrm>
          <a:prstGeom prst="rect">
            <a:avLst/>
          </a:prstGeom>
        </p:spPr>
      </p:pic>
      <p:pic>
        <p:nvPicPr>
          <p:cNvPr id="9" name="Picture 8"/>
          <p:cNvPicPr>
            <a:picLocks noChangeAspect="1"/>
          </p:cNvPicPr>
          <p:nvPr/>
        </p:nvPicPr>
        <p:blipFill>
          <a:blip r:embed="rId6"/>
          <a:stretch>
            <a:fillRect/>
          </a:stretch>
        </p:blipFill>
        <p:spPr>
          <a:xfrm>
            <a:off x="911041" y="131797"/>
            <a:ext cx="7169517" cy="2609314"/>
          </a:xfrm>
          <a:prstGeom prst="rect">
            <a:avLst/>
          </a:prstGeom>
        </p:spPr>
      </p:pic>
      <p:pic>
        <p:nvPicPr>
          <p:cNvPr id="10" name="Picture 9"/>
          <p:cNvPicPr>
            <a:picLocks noChangeAspect="1"/>
          </p:cNvPicPr>
          <p:nvPr/>
        </p:nvPicPr>
        <p:blipFill>
          <a:blip r:embed="rId7"/>
          <a:stretch>
            <a:fillRect/>
          </a:stretch>
        </p:blipFill>
        <p:spPr>
          <a:xfrm>
            <a:off x="1732561" y="4338061"/>
            <a:ext cx="5328366" cy="1658256"/>
          </a:xfrm>
          <a:prstGeom prst="rect">
            <a:avLst/>
          </a:prstGeom>
        </p:spPr>
      </p:pic>
      <p:pic>
        <p:nvPicPr>
          <p:cNvPr id="11" name="Picture 10"/>
          <p:cNvPicPr>
            <a:picLocks noChangeAspect="1"/>
          </p:cNvPicPr>
          <p:nvPr/>
        </p:nvPicPr>
        <p:blipFill>
          <a:blip r:embed="rId8"/>
          <a:stretch>
            <a:fillRect/>
          </a:stretch>
        </p:blipFill>
        <p:spPr>
          <a:xfrm>
            <a:off x="1857540" y="5257528"/>
            <a:ext cx="5078408" cy="1658256"/>
          </a:xfrm>
          <a:prstGeom prst="rect">
            <a:avLst/>
          </a:prstGeom>
        </p:spPr>
      </p:pic>
    </p:spTree>
    <p:extLst>
      <p:ext uri="{BB962C8B-B14F-4D97-AF65-F5344CB8AC3E}">
        <p14:creationId xmlns:p14="http://schemas.microsoft.com/office/powerpoint/2010/main" val="9605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par>
                                <p:cTn id="21" presetID="14" presetClass="entr" presetSubtype="1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heme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7" id="{3DB5FA32-F01C-43A2-B38D-7D66ED3E5F28}" vid="{8A178488-4629-4A6B-8CA2-AD200CE690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1541</TotalTime>
  <Words>6783</Words>
  <Application>Microsoft Office PowerPoint</Application>
  <PresentationFormat>On-screen Show (4:3)</PresentationFormat>
  <Paragraphs>258</Paragraphs>
  <Slides>25</Slides>
  <Notes>23</Notes>
  <HiddenSlides>0</HiddenSlides>
  <MMClips>0</MMClips>
  <ScaleCrop>false</ScaleCrop>
  <HeadingPairs>
    <vt:vector size="8" baseType="variant">
      <vt:variant>
        <vt:lpstr>Fonts Used</vt:lpstr>
      </vt:variant>
      <vt:variant>
        <vt:i4>19</vt:i4>
      </vt:variant>
      <vt:variant>
        <vt:lpstr>Theme</vt:lpstr>
      </vt:variant>
      <vt:variant>
        <vt:i4>1</vt:i4>
      </vt:variant>
      <vt:variant>
        <vt:lpstr>Embedded OLE Servers</vt:lpstr>
      </vt:variant>
      <vt:variant>
        <vt:i4>0</vt:i4>
      </vt:variant>
      <vt:variant>
        <vt:lpstr>Slide Titles</vt:lpstr>
      </vt:variant>
      <vt:variant>
        <vt:i4>25</vt:i4>
      </vt:variant>
    </vt:vector>
  </HeadingPairs>
  <TitlesOfParts>
    <vt:vector size="45" baseType="lpstr">
      <vt:lpstr>Arabic Typesetting</vt:lpstr>
      <vt:lpstr>Arial</vt:lpstr>
      <vt:lpstr>Arial Black</vt:lpstr>
      <vt:lpstr>Attari_Quraan_Word</vt:lpstr>
      <vt:lpstr>Bauhaus 93</vt:lpstr>
      <vt:lpstr>Berlin Sans FB Demi</vt:lpstr>
      <vt:lpstr>Bodoni MT Black</vt:lpstr>
      <vt:lpstr>Bradley Hand ITC</vt:lpstr>
      <vt:lpstr>Calibri</vt:lpstr>
      <vt:lpstr>Cambria</vt:lpstr>
      <vt:lpstr>Clarendon Blk BT</vt:lpstr>
      <vt:lpstr>Copperplate Gothic Bold</vt:lpstr>
      <vt:lpstr>Impact</vt:lpstr>
      <vt:lpstr>Jameel Noori Nastaleeq</vt:lpstr>
      <vt:lpstr>Lucida Handwriting</vt:lpstr>
      <vt:lpstr>Microsoft Uighur</vt:lpstr>
      <vt:lpstr>Symbol</vt:lpstr>
      <vt:lpstr>Times New Roman</vt:lpstr>
      <vt:lpstr>Urdu Typesetting</vt:lpstr>
      <vt:lpstr>1_Theme7</vt:lpstr>
      <vt:lpstr>PowerPoint Presentation</vt:lpstr>
      <vt:lpstr>SUCCESS      BEYOND</vt:lpstr>
      <vt:lpstr>PowerPoint Presentation</vt:lpstr>
      <vt:lpstr>PowerPoint Presentation</vt:lpstr>
      <vt:lpstr>PowerPoint Presentation</vt:lpstr>
      <vt:lpstr>PowerPoint Presentation</vt:lpstr>
      <vt:lpstr>PowerPoint Presentation</vt:lpstr>
      <vt:lpstr> </vt:lpstr>
      <vt:lpstr>PowerPoint Presentation</vt:lpstr>
      <vt:lpstr>Two Attitudes</vt:lpstr>
      <vt:lpstr>WHY QASM ?</vt:lpstr>
      <vt:lpstr>PowerPoint Presentation</vt:lpstr>
      <vt:lpstr>PowerPoint Presentation</vt:lpstr>
      <vt:lpstr>PowerPoint Presentation</vt:lpstr>
      <vt:lpstr>Rise above yourself</vt:lpstr>
      <vt:lpstr>PowerPoint Presentation</vt:lpstr>
      <vt:lpstr>1st Step to  Tazkiya e Nafs </vt:lpstr>
      <vt:lpstr>PowerPoint Presentation</vt:lpstr>
      <vt:lpstr>Success beyond imagination</vt:lpstr>
      <vt:lpstr>PowerPoint Presentation</vt:lpstr>
      <vt:lpstr>is Good company </vt:lpstr>
      <vt:lpstr>WHICH PROVES THAT Super Power  IS  ALLAH</vt:lpstr>
      <vt:lpstr>Be presentable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Sura shams</dc:title>
  <dc:creator>Lubna Ikhlas</dc:creator>
  <cp:lastModifiedBy>Windows User</cp:lastModifiedBy>
  <cp:revision>462</cp:revision>
  <cp:lastPrinted>2017-03-22T11:43:14Z</cp:lastPrinted>
  <dcterms:created xsi:type="dcterms:W3CDTF">2006-08-16T00:00:00Z</dcterms:created>
  <dcterms:modified xsi:type="dcterms:W3CDTF">2020-02-20T08:16:51Z</dcterms:modified>
</cp:coreProperties>
</file>